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94" r:id="rId2"/>
    <p:sldId id="261" r:id="rId3"/>
    <p:sldId id="410" r:id="rId4"/>
    <p:sldId id="411" r:id="rId5"/>
    <p:sldId id="412" r:id="rId6"/>
    <p:sldId id="413" r:id="rId7"/>
    <p:sldId id="414" r:id="rId8"/>
    <p:sldId id="415" r:id="rId9"/>
    <p:sldId id="416" r:id="rId10"/>
    <p:sldId id="265" r:id="rId11"/>
    <p:sldId id="418" r:id="rId12"/>
    <p:sldId id="353" r:id="rId13"/>
    <p:sldId id="358" r:id="rId14"/>
    <p:sldId id="357" r:id="rId15"/>
    <p:sldId id="356" r:id="rId16"/>
    <p:sldId id="386" r:id="rId17"/>
    <p:sldId id="417" r:id="rId18"/>
    <p:sldId id="419" r:id="rId19"/>
    <p:sldId id="280" r:id="rId20"/>
    <p:sldId id="407" r:id="rId21"/>
    <p:sldId id="409" r:id="rId22"/>
    <p:sldId id="264" r:id="rId23"/>
    <p:sldId id="422" r:id="rId24"/>
    <p:sldId id="423" r:id="rId25"/>
    <p:sldId id="285" r:id="rId26"/>
    <p:sldId id="424" r:id="rId27"/>
    <p:sldId id="425" r:id="rId28"/>
    <p:sldId id="426" r:id="rId29"/>
    <p:sldId id="427" r:id="rId30"/>
    <p:sldId id="428" r:id="rId31"/>
    <p:sldId id="429" r:id="rId32"/>
    <p:sldId id="430" r:id="rId33"/>
    <p:sldId id="431" r:id="rId34"/>
    <p:sldId id="420" r:id="rId35"/>
    <p:sldId id="42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 lastIdx="1" clrIdx="0">
    <p:extLst>
      <p:ext uri="{19B8F6BF-5375-455C-9EA6-DF929625EA0E}">
        <p15:presenceInfo xmlns:p15="http://schemas.microsoft.com/office/powerpoint/2012/main" userId="3946b00f161d9f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00"/>
    <a:srgbClr val="7A0000"/>
    <a:srgbClr val="241270"/>
    <a:srgbClr val="1A0D53"/>
    <a:srgbClr val="2E1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9" d="100"/>
          <a:sy n="69" d="100"/>
        </p:scale>
        <p:origin x="84"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3C7DD2-4C2C-4475-8B62-BA450D0E140A}" type="datetimeFigureOut">
              <a:rPr lang="en-US" smtClean="0"/>
              <a:pPr/>
              <a:t>7/20/2022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579DD-A796-4933-A55A-4704E67DD2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72267F7-DE23-461B-9C9F-80A64A40593E}"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1042862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267F7-DE23-461B-9C9F-80A64A40593E}"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226301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267F7-DE23-461B-9C9F-80A64A40593E}"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362934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2267F7-DE23-461B-9C9F-80A64A40593E}"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1480778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2267F7-DE23-461B-9C9F-80A64A40593E}"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1399111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2267F7-DE23-461B-9C9F-80A64A40593E}"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374439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2267F7-DE23-461B-9C9F-80A64A40593E}" type="datetimeFigureOut">
              <a:rPr lang="en-US" smtClean="0"/>
              <a:pPr/>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872841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267F7-DE23-461B-9C9F-80A64A40593E}" type="datetimeFigureOut">
              <a:rPr lang="en-US" smtClean="0"/>
              <a:pPr/>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310669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267F7-DE23-461B-9C9F-80A64A40593E}" type="datetimeFigureOut">
              <a:rPr lang="en-US" smtClean="0"/>
              <a:pPr/>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326621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267F7-DE23-461B-9C9F-80A64A40593E}"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247683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2267F7-DE23-461B-9C9F-80A64A40593E}"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FB1DB6-E9D1-44DF-AE31-3B4F9FDEA77B}" type="slidenum">
              <a:rPr lang="en-US" smtClean="0"/>
              <a:pPr/>
              <a:t>‹#›</a:t>
            </a:fld>
            <a:endParaRPr lang="en-US"/>
          </a:p>
        </p:txBody>
      </p:sp>
    </p:spTree>
    <p:extLst>
      <p:ext uri="{BB962C8B-B14F-4D97-AF65-F5344CB8AC3E}">
        <p14:creationId xmlns:p14="http://schemas.microsoft.com/office/powerpoint/2010/main" val="224428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267F7-DE23-461B-9C9F-80A64A40593E}" type="datetimeFigureOut">
              <a:rPr lang="en-US" smtClean="0"/>
              <a:pPr/>
              <a:t>7/20/2022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B1DB6-E9D1-44DF-AE31-3B4F9FDEA77B}" type="slidenum">
              <a:rPr lang="en-US" smtClean="0"/>
              <a:pPr/>
              <a:t>‹#›</a:t>
            </a:fld>
            <a:endParaRPr lang="en-US"/>
          </a:p>
        </p:txBody>
      </p:sp>
    </p:spTree>
    <p:extLst>
      <p:ext uri="{BB962C8B-B14F-4D97-AF65-F5344CB8AC3E}">
        <p14:creationId xmlns:p14="http://schemas.microsoft.com/office/powerpoint/2010/main" val="4008816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75212" y="195943"/>
            <a:ext cx="10868298" cy="6361611"/>
          </a:xfrm>
          <a:prstGeom prst="roundRect">
            <a:avLst/>
          </a:prstGeom>
          <a:blipFill>
            <a:blip r:embed="rId2"/>
            <a:tile tx="0" ty="0" sx="100000" sy="100000" flip="none" algn="tl"/>
          </a:blipFill>
          <a:ln w="50800" cmpd="tri">
            <a:solidFill>
              <a:srgbClr val="2412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Rectangle 6"/>
          <p:cNvSpPr>
            <a:spLocks noChangeArrowheads="1"/>
          </p:cNvSpPr>
          <p:nvPr/>
        </p:nvSpPr>
        <p:spPr bwMode="auto">
          <a:xfrm>
            <a:off x="571462" y="357166"/>
            <a:ext cx="11049077" cy="6309420"/>
          </a:xfrm>
          <a:prstGeom prst="rect">
            <a:avLst/>
          </a:prstGeom>
          <a:noFill/>
          <a:ln w="9525">
            <a:noFill/>
            <a:miter lim="800000"/>
            <a:headEnd/>
            <a:tailEnd/>
          </a:ln>
        </p:spPr>
        <p:txBody>
          <a:bodyPr wrap="square">
            <a:spAutoFit/>
          </a:bodyPr>
          <a:lstStyle/>
          <a:p>
            <a:pPr algn="ctr"/>
            <a:r>
              <a:rPr lang="en-US" sz="2400" b="1" dirty="0">
                <a:solidFill>
                  <a:srgbClr val="1A0D53"/>
                </a:solidFill>
                <a:effectLst>
                  <a:outerShdw blurRad="38100" dist="38100" dir="2700000" algn="tl">
                    <a:srgbClr val="000000">
                      <a:alpha val="43137"/>
                    </a:srgbClr>
                  </a:outerShdw>
                </a:effectLst>
                <a:latin typeface="Cambria" pitchFamily="18" charset="0"/>
              </a:rPr>
              <a:t>OGUN STATE MINISTRY OF ENVIRONMENT</a:t>
            </a:r>
            <a:br>
              <a:rPr lang="en-US" sz="2400" b="1" dirty="0">
                <a:solidFill>
                  <a:srgbClr val="1A0D53"/>
                </a:solidFill>
                <a:latin typeface="Cambria" pitchFamily="18" charset="0"/>
              </a:rPr>
            </a:br>
            <a:br>
              <a:rPr lang="en-US" sz="2400" b="1" dirty="0">
                <a:solidFill>
                  <a:srgbClr val="1A0D53"/>
                </a:solidFill>
                <a:latin typeface="Cambria" pitchFamily="18" charset="0"/>
              </a:rPr>
            </a:br>
            <a:r>
              <a:rPr lang="en-US" sz="2400" b="1" dirty="0">
                <a:solidFill>
                  <a:srgbClr val="C00000"/>
                </a:solidFill>
                <a:effectLst>
                  <a:outerShdw blurRad="38100" dist="38100" dir="2700000" algn="tl">
                    <a:srgbClr val="000000">
                      <a:alpha val="43137"/>
                    </a:srgbClr>
                  </a:outerShdw>
                </a:effectLst>
                <a:latin typeface="Cambria" pitchFamily="18" charset="0"/>
              </a:rPr>
              <a:t>PRESENTATION ON</a:t>
            </a:r>
          </a:p>
          <a:p>
            <a:pPr algn="ctr"/>
            <a:endParaRPr lang="en-GB" sz="2400" b="1" dirty="0">
              <a:solidFill>
                <a:srgbClr val="1A0D53"/>
              </a:solidFill>
              <a:effectLst>
                <a:outerShdw blurRad="38100" dist="38100" dir="2700000" algn="tl">
                  <a:srgbClr val="000000">
                    <a:alpha val="43137"/>
                  </a:srgbClr>
                </a:outerShdw>
              </a:effectLst>
              <a:latin typeface="Cambria" pitchFamily="18" charset="0"/>
            </a:endParaRPr>
          </a:p>
          <a:p>
            <a:pPr algn="ctr"/>
            <a:r>
              <a:rPr lang="en-GB" sz="2400" b="1" dirty="0">
                <a:solidFill>
                  <a:srgbClr val="1A0D53"/>
                </a:solidFill>
                <a:effectLst>
                  <a:outerShdw blurRad="38100" dist="38100" dir="2700000" algn="tl">
                    <a:srgbClr val="000000">
                      <a:alpha val="43137"/>
                    </a:srgbClr>
                  </a:outerShdw>
                </a:effectLst>
                <a:latin typeface="Cambria" pitchFamily="18" charset="0"/>
              </a:rPr>
              <a:t>WEST AFRICA COASTAL AREAS (WACA) MANAGEMENT PROGRAMME</a:t>
            </a:r>
            <a:endParaRPr lang="en-US" sz="2400" b="1" dirty="0">
              <a:solidFill>
                <a:srgbClr val="1A0D53"/>
              </a:solidFill>
              <a:effectLst>
                <a:outerShdw blurRad="38100" dist="38100" dir="2700000" algn="tl">
                  <a:srgbClr val="000000">
                    <a:alpha val="43137"/>
                  </a:srgbClr>
                </a:outerShdw>
              </a:effectLst>
              <a:latin typeface="Cambria" pitchFamily="18" charset="0"/>
            </a:endParaRPr>
          </a:p>
          <a:p>
            <a:pPr algn="ctr"/>
            <a:r>
              <a:rPr lang="en-US" sz="2400" b="1" dirty="0">
                <a:solidFill>
                  <a:srgbClr val="1A0D53"/>
                </a:solidFill>
                <a:latin typeface="Cambria" pitchFamily="18" charset="0"/>
              </a:rPr>
              <a:t> </a:t>
            </a:r>
          </a:p>
          <a:p>
            <a:pPr algn="ctr"/>
            <a:endParaRPr lang="en-US" sz="2400" b="1" dirty="0">
              <a:solidFill>
                <a:srgbClr val="1A0D53"/>
              </a:solidFill>
              <a:latin typeface="Cambria" pitchFamily="18" charset="0"/>
            </a:endParaRPr>
          </a:p>
          <a:p>
            <a:pPr algn="ctr"/>
            <a:r>
              <a:rPr lang="en-US" sz="2400" b="1" dirty="0">
                <a:solidFill>
                  <a:srgbClr val="C00000"/>
                </a:solidFill>
                <a:latin typeface="Cambria" pitchFamily="18" charset="0"/>
              </a:rPr>
              <a:t>HELD AT SHERATON ABUJA HOTEL, LADI KWALI STREET, MAITAMA, ABUJA</a:t>
            </a:r>
          </a:p>
          <a:p>
            <a:pPr algn="ctr"/>
            <a:endParaRPr lang="en-US" sz="2400" b="1" dirty="0">
              <a:solidFill>
                <a:srgbClr val="1A0D53"/>
              </a:solidFill>
              <a:latin typeface="Cambria" pitchFamily="18" charset="0"/>
            </a:endParaRPr>
          </a:p>
          <a:p>
            <a:pPr algn="ctr"/>
            <a:r>
              <a:rPr lang="en-US" sz="2400" b="1" dirty="0">
                <a:solidFill>
                  <a:srgbClr val="1A0D53"/>
                </a:solidFill>
                <a:latin typeface="Cambria" pitchFamily="18" charset="0"/>
              </a:rPr>
              <a:t>BY</a:t>
            </a:r>
          </a:p>
          <a:p>
            <a:pPr algn="ctr"/>
            <a:endParaRPr lang="en-US" sz="2400" b="1" dirty="0">
              <a:solidFill>
                <a:srgbClr val="1A0D53"/>
              </a:solidFill>
              <a:latin typeface="Cambria" pitchFamily="18" charset="0"/>
            </a:endParaRPr>
          </a:p>
          <a:p>
            <a:pPr algn="ctr"/>
            <a:r>
              <a:rPr lang="en-US" sz="2400" b="1" dirty="0">
                <a:solidFill>
                  <a:srgbClr val="1A0D53"/>
                </a:solidFill>
                <a:latin typeface="Cambria" pitchFamily="18" charset="0"/>
              </a:rPr>
              <a:t>THE SPECIAL ADVISER TO OGUN STATE GOVERNOR ON ENVIRONMENT</a:t>
            </a:r>
          </a:p>
          <a:p>
            <a:pPr algn="ctr"/>
            <a:r>
              <a:rPr lang="en-US" sz="2400" b="1" dirty="0">
                <a:solidFill>
                  <a:srgbClr val="1A0D53"/>
                </a:solidFill>
                <a:latin typeface="Cambria" pitchFamily="18" charset="0"/>
              </a:rPr>
              <a:t>                    </a:t>
            </a:r>
            <a:r>
              <a:rPr lang="en-US" sz="2400" b="1" dirty="0">
                <a:solidFill>
                  <a:srgbClr val="C00000"/>
                </a:solidFill>
                <a:latin typeface="Cambria" pitchFamily="18" charset="0"/>
              </a:rPr>
              <a:t>MR. OLA ORESANYA	</a:t>
            </a:r>
            <a:r>
              <a:rPr lang="en-US" sz="2400" b="1" dirty="0">
                <a:solidFill>
                  <a:srgbClr val="1A0D53"/>
                </a:solidFill>
                <a:latin typeface="Cambria" pitchFamily="18" charset="0"/>
              </a:rPr>
              <a:t>	    </a:t>
            </a:r>
          </a:p>
          <a:p>
            <a:pPr algn="ctr"/>
            <a:r>
              <a:rPr lang="en-US" sz="2400" b="1" dirty="0">
                <a:solidFill>
                  <a:srgbClr val="1A0D53"/>
                </a:solidFill>
                <a:latin typeface="Cambria" pitchFamily="18" charset="0"/>
              </a:rPr>
              <a:t>						</a:t>
            </a:r>
          </a:p>
          <a:p>
            <a:pPr algn="ctr"/>
            <a:r>
              <a:rPr lang="en-US" sz="2400" b="1" dirty="0">
                <a:solidFill>
                  <a:srgbClr val="1A0D53"/>
                </a:solidFill>
                <a:latin typeface="Cambria" pitchFamily="18" charset="0"/>
              </a:rPr>
              <a:t>				</a:t>
            </a:r>
          </a:p>
          <a:p>
            <a:pPr algn="ctr"/>
            <a:r>
              <a:rPr lang="en-US" sz="2400" b="1" dirty="0">
                <a:solidFill>
                  <a:srgbClr val="1A0D53"/>
                </a:solidFill>
                <a:latin typeface="Cambria" pitchFamily="18" charset="0"/>
              </a:rPr>
              <a:t>JULY, 2022</a:t>
            </a:r>
            <a:br>
              <a:rPr lang="en-US" sz="2000" b="1" dirty="0">
                <a:solidFill>
                  <a:srgbClr val="241270"/>
                </a:solidFill>
                <a:latin typeface="Comic Sans MS" pitchFamily="66" charset="0"/>
              </a:rPr>
            </a:br>
            <a:endParaRPr lang="en-US" sz="2000" b="1" dirty="0">
              <a:solidFill>
                <a:srgbClr val="241270"/>
              </a:solidFill>
              <a:latin typeface="Comic Sans MS" pitchFamily="66" charset="0"/>
            </a:endParaRPr>
          </a:p>
        </p:txBody>
      </p:sp>
    </p:spTree>
  </p:cSld>
  <p:clrMapOvr>
    <a:masterClrMapping/>
  </p:clrMapOvr>
  <p:transition>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526868" y="1271646"/>
            <a:ext cx="10589624" cy="445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sz="2400" dirty="0">
                <a:solidFill>
                  <a:srgbClr val="1A0D53"/>
                </a:solidFill>
                <a:latin typeface="Cambria" pitchFamily="18" charset="0"/>
              </a:rPr>
              <a:t>Coastal Flooding normally occurs when dry and low-lying land are submerged by seawater. The range of a coastal flooding is a result of the elevation of floodwater that penetrates the inland which is controlled by the topography of the coastal land exposed to flooding.</a:t>
            </a:r>
          </a:p>
          <a:p>
            <a:pPr algn="just" eaLnBrk="1" hangingPunct="1">
              <a:lnSpc>
                <a:spcPct val="150000"/>
              </a:lnSpc>
            </a:pPr>
            <a:r>
              <a:rPr lang="en-US" sz="2400" dirty="0">
                <a:solidFill>
                  <a:srgbClr val="1A0D53"/>
                </a:solidFill>
                <a:latin typeface="Cambria" pitchFamily="18" charset="0"/>
              </a:rPr>
              <a:t> </a:t>
            </a:r>
          </a:p>
          <a:p>
            <a:pPr algn="just" eaLnBrk="1" hangingPunct="1">
              <a:lnSpc>
                <a:spcPct val="150000"/>
              </a:lnSpc>
            </a:pPr>
            <a:r>
              <a:rPr lang="en-US" sz="2400" dirty="0">
                <a:solidFill>
                  <a:srgbClr val="1A0D53"/>
                </a:solidFill>
                <a:latin typeface="Cambria" pitchFamily="18" charset="0"/>
              </a:rPr>
              <a:t>Ogun Waterside, Ijebu East and </a:t>
            </a:r>
            <a:r>
              <a:rPr lang="en-US" sz="2400" dirty="0" err="1">
                <a:solidFill>
                  <a:srgbClr val="1A0D53"/>
                </a:solidFill>
                <a:latin typeface="Cambria" pitchFamily="18" charset="0"/>
              </a:rPr>
              <a:t>Ifo</a:t>
            </a:r>
            <a:r>
              <a:rPr lang="en-US" sz="2400" dirty="0">
                <a:solidFill>
                  <a:srgbClr val="1A0D53"/>
                </a:solidFill>
                <a:latin typeface="Cambria" pitchFamily="18" charset="0"/>
              </a:rPr>
              <a:t> Local Governments of Ogun State are renown with this type of flood as they share boundaries with Lagos State along the Water coast areas</a:t>
            </a:r>
          </a:p>
        </p:txBody>
      </p:sp>
      <p:sp>
        <p:nvSpPr>
          <p:cNvPr id="5" name="Rectangle 4"/>
          <p:cNvSpPr/>
          <p:nvPr/>
        </p:nvSpPr>
        <p:spPr>
          <a:xfrm>
            <a:off x="516568" y="538268"/>
            <a:ext cx="5582607" cy="1200329"/>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5.0 	</a:t>
            </a:r>
            <a:r>
              <a:rPr lang="en-US" sz="3600" b="1" dirty="0">
                <a:solidFill>
                  <a:schemeClr val="bg1"/>
                </a:solidFill>
                <a:effectLst>
                  <a:outerShdw blurRad="38100" dist="38100" dir="2700000" algn="tl">
                    <a:srgbClr val="000000">
                      <a:alpha val="43137"/>
                    </a:srgbClr>
                  </a:outerShdw>
                </a:effectLst>
                <a:latin typeface="Cambria" pitchFamily="18" charset="0"/>
              </a:rPr>
              <a:t>COASTAL FLOODING</a:t>
            </a:r>
          </a:p>
          <a:p>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7878158"/>
      </p:ext>
    </p:extLst>
  </p:cSld>
  <p:clrMapOvr>
    <a:masterClrMapping/>
  </p:clrMapOvr>
  <p:transition>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515D-1F96-4E95-A854-510EADF99F75}"/>
              </a:ext>
            </a:extLst>
          </p:cNvPr>
          <p:cNvSpPr>
            <a:spLocks noGrp="1"/>
          </p:cNvSpPr>
          <p:nvPr>
            <p:ph type="title"/>
          </p:nvPr>
        </p:nvSpPr>
        <p:spPr>
          <a:xfrm>
            <a:off x="838200" y="365126"/>
            <a:ext cx="10515600" cy="1034184"/>
          </a:xfrm>
        </p:spPr>
        <p:txBody>
          <a:bodyPr/>
          <a:lstStyle/>
          <a:p>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5.0 	</a:t>
            </a:r>
            <a:r>
              <a:rPr lang="en-US" sz="3600" b="1" dirty="0">
                <a:effectLst>
                  <a:outerShdw blurRad="38100" dist="38100" dir="2700000" algn="tl">
                    <a:srgbClr val="000000">
                      <a:alpha val="43137"/>
                    </a:srgbClr>
                  </a:outerShdw>
                </a:effectLst>
                <a:latin typeface="Cambria" pitchFamily="18" charset="0"/>
              </a:rPr>
              <a:t>COASTAL FLOODING CONTD..</a:t>
            </a:r>
            <a:endParaRPr lang="en-NG" dirty="0"/>
          </a:p>
        </p:txBody>
      </p:sp>
      <p:sp>
        <p:nvSpPr>
          <p:cNvPr id="3" name="Content Placeholder 2">
            <a:extLst>
              <a:ext uri="{FF2B5EF4-FFF2-40B4-BE49-F238E27FC236}">
                <a16:creationId xmlns:a16="http://schemas.microsoft.com/office/drawing/2014/main" id="{7DEE9B90-E11B-486A-98D1-5660DDE96F55}"/>
              </a:ext>
            </a:extLst>
          </p:cNvPr>
          <p:cNvSpPr>
            <a:spLocks noGrp="1"/>
          </p:cNvSpPr>
          <p:nvPr>
            <p:ph idx="1"/>
          </p:nvPr>
        </p:nvSpPr>
        <p:spPr>
          <a:xfrm>
            <a:off x="838200" y="1302327"/>
            <a:ext cx="10515600" cy="4874636"/>
          </a:xfrm>
        </p:spPr>
        <p:txBody>
          <a:bodyPr/>
          <a:lstStyle/>
          <a:p>
            <a:pPr algn="just"/>
            <a:r>
              <a:rPr lang="en-US" dirty="0"/>
              <a:t>The proximity of the State to Lagos especially </a:t>
            </a:r>
            <a:r>
              <a:rPr lang="en-US" dirty="0" err="1"/>
              <a:t>Epe</a:t>
            </a:r>
            <a:r>
              <a:rPr lang="en-US" dirty="0"/>
              <a:t> and Lekki will amount to serious environmental degradation of the Ogun State shoreline around Ebute-</a:t>
            </a:r>
            <a:r>
              <a:rPr lang="en-US" dirty="0" err="1"/>
              <a:t>Imobi</a:t>
            </a:r>
            <a:r>
              <a:rPr lang="en-US" dirty="0"/>
              <a:t> and Ebute-Oni due to the volume of sand that was dredged to sand-fill the Lekki Free Trade Zone. </a:t>
            </a:r>
          </a:p>
          <a:p>
            <a:pPr marL="0" indent="0" algn="just">
              <a:buNone/>
            </a:pPr>
            <a:endParaRPr lang="en-US" dirty="0"/>
          </a:p>
          <a:p>
            <a:pPr algn="just"/>
            <a:r>
              <a:rPr lang="en-US" dirty="0"/>
              <a:t>This effect might not be conspicuous now because the communities in the coastal areas are still far from the shoreline and also because most of the shoreline have been overgrown with water hyacinth and trees. However, the effect as indicated in the picture taken at Ebute-Oni can speak volume. </a:t>
            </a:r>
            <a:endParaRPr lang="en-NG" dirty="0"/>
          </a:p>
          <a:p>
            <a:endParaRPr lang="en-NG" dirty="0"/>
          </a:p>
        </p:txBody>
      </p:sp>
    </p:spTree>
    <p:extLst>
      <p:ext uri="{BB962C8B-B14F-4D97-AF65-F5344CB8AC3E}">
        <p14:creationId xmlns:p14="http://schemas.microsoft.com/office/powerpoint/2010/main" val="170255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257" y="-19050"/>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Eng. H.A. Ogunbambi\Desktop\River Ogun Federal\Other documents\Fed Photo 2\IMG_83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699" y="1733550"/>
            <a:ext cx="11620500" cy="4902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011382" y="487918"/>
            <a:ext cx="10571018" cy="400110"/>
          </a:xfrm>
          <a:prstGeom prst="rect">
            <a:avLst/>
          </a:prstGeom>
        </p:spPr>
        <p:txBody>
          <a:bodyPr wrap="square">
            <a:spAutoFit/>
          </a:bodyPr>
          <a:lstStyle/>
          <a:p>
            <a:r>
              <a:rPr lang="en-US" sz="20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6.0 AN OVERVIEW OF OGUN RIVER FLOODING OF ISHERI ALONG LAGOS-IBADAN EXPRESSWAY </a:t>
            </a:r>
            <a:endParaRPr lang="en-US" sz="2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78613519"/>
      </p:ext>
    </p:extLst>
  </p:cSld>
  <p:clrMapOvr>
    <a:masterClrMapping/>
  </p:clrMapOvr>
  <p:transition>
    <p:spli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721"/>
          </a:xfrm>
        </p:spPr>
        <p:txBody>
          <a:bodyPr>
            <a:normAutofit/>
          </a:bodyPr>
          <a:lstStyle/>
          <a:p>
            <a:r>
              <a:rPr lang="en-US" sz="3200" b="1" dirty="0">
                <a:effectLst>
                  <a:outerShdw blurRad="38100" dist="38100" dir="2700000" algn="tl">
                    <a:srgbClr val="000000">
                      <a:alpha val="43137"/>
                    </a:srgbClr>
                  </a:outerShdw>
                </a:effectLst>
                <a:latin typeface="Cambria" pitchFamily="18" charset="0"/>
              </a:rPr>
              <a:t>6.1 ISHERI FLOODING</a:t>
            </a:r>
          </a:p>
        </p:txBody>
      </p:sp>
      <p:pic>
        <p:nvPicPr>
          <p:cNvPr id="5" name="Content Placeholder 4" descr="F:\ISHERI FLOOD\SAM_1332.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00892" y="1293224"/>
            <a:ext cx="5408022" cy="5029200"/>
          </a:xfrm>
          <a:prstGeom prst="rect">
            <a:avLst/>
          </a:prstGeom>
          <a:ln>
            <a:noFill/>
          </a:ln>
          <a:effectLst>
            <a:softEdge rad="112500"/>
          </a:effectLst>
        </p:spPr>
      </p:pic>
      <p:pic>
        <p:nvPicPr>
          <p:cNvPr id="6" name="Content Placeholder 5" descr="F:\ISHERI FLOOD\SAM_1336.JPG"/>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70170" y="1358537"/>
            <a:ext cx="5277395" cy="4950823"/>
          </a:xfrm>
          <a:prstGeom prst="rect">
            <a:avLst/>
          </a:prstGeom>
          <a:ln>
            <a:noFill/>
          </a:ln>
          <a:effectLst>
            <a:softEdge rad="112500"/>
          </a:effectLst>
        </p:spPr>
      </p:pic>
    </p:spTree>
  </p:cSld>
  <p:clrMapOvr>
    <a:masterClrMapping/>
  </p:clrMapOvr>
  <p:transition>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4"/>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6568" y="538268"/>
            <a:ext cx="11189022" cy="646331"/>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 ISHERI RIVER FLOODING CONTD…</a:t>
            </a:r>
            <a:endParaRPr lang="en-US" sz="3600" dirty="0">
              <a:solidFill>
                <a:schemeClr val="bg1"/>
              </a:solidFill>
              <a:effectLst>
                <a:outerShdw blurRad="38100" dist="38100" dir="2700000" algn="tl">
                  <a:srgbClr val="000000">
                    <a:alpha val="43137"/>
                  </a:srgbClr>
                </a:outerShdw>
              </a:effectLst>
            </a:endParaRPr>
          </a:p>
        </p:txBody>
      </p:sp>
      <p:sp>
        <p:nvSpPr>
          <p:cNvPr id="4" name="Title 1"/>
          <p:cNvSpPr txBox="1">
            <a:spLocks/>
          </p:cNvSpPr>
          <p:nvPr/>
        </p:nvSpPr>
        <p:spPr bwMode="auto">
          <a:xfrm>
            <a:off x="365760" y="5597525"/>
            <a:ext cx="11502390" cy="77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sz="1800" b="1" i="1" dirty="0">
                <a:solidFill>
                  <a:srgbClr val="C00000"/>
                </a:solidFill>
                <a:latin typeface="Cambria" pitchFamily="18" charset="0"/>
              </a:rPr>
              <a:t>Isheri North Scheme on the right Bank of River Ogun and Isheri/ Magodo Phase 1 on the hill on the left bank</a:t>
            </a:r>
          </a:p>
        </p:txBody>
      </p:sp>
      <p:pic>
        <p:nvPicPr>
          <p:cNvPr id="6" name="Picture 2" descr="C:\Users\Eng. H.A. Ogunbambi\Desktop\River Ogun Federal\Fed photo 1\IMG_8319.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38525" y="849085"/>
            <a:ext cx="5339761" cy="44936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Eng. H.A. Ogunbambi\Desktop\River Ogun Federal\Fed photo 1\IMG_8318.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217920" y="901336"/>
            <a:ext cx="5323799" cy="46111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5891964"/>
      </p:ext>
    </p:extLst>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175"/>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26" y="1330036"/>
            <a:ext cx="5354782" cy="49564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309" y="1330036"/>
            <a:ext cx="5569527" cy="48490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DFCC49A-B40A-4202-8932-03CB4B2F78C3}"/>
              </a:ext>
            </a:extLst>
          </p:cNvPr>
          <p:cNvSpPr/>
          <p:nvPr/>
        </p:nvSpPr>
        <p:spPr>
          <a:xfrm>
            <a:off x="516568" y="538268"/>
            <a:ext cx="11189022" cy="646331"/>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 ISHERI RIVER FLOODING CONTD…</a:t>
            </a:r>
            <a:endParaRPr lang="en-US"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91712"/>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2F9C05D7-90B4-4AFA-A59A-7D7A0BB96A8B}" type="slidenum">
              <a:rPr lang="en-US"/>
              <a:pPr>
                <a:defRPr/>
              </a:pPr>
              <a:t>16</a:t>
            </a:fld>
            <a:endParaRPr lang="en-US"/>
          </a:p>
        </p:txBody>
      </p:sp>
      <p:sp>
        <p:nvSpPr>
          <p:cNvPr id="56323" name="Rectangle 4"/>
          <p:cNvSpPr>
            <a:spLocks noGrp="1" noChangeArrowheads="1"/>
          </p:cNvSpPr>
          <p:nvPr>
            <p:ph type="title"/>
          </p:nvPr>
        </p:nvSpPr>
        <p:spPr>
          <a:xfrm>
            <a:off x="838200" y="365126"/>
            <a:ext cx="10515600" cy="954224"/>
          </a:xfrm>
        </p:spPr>
        <p:txBody>
          <a:bodyPr>
            <a:normAutofit fontScale="90000"/>
          </a:bodyPr>
          <a:lstStyle/>
          <a:p>
            <a:pPr eaLnBrk="1" hangingPunct="1"/>
            <a:br>
              <a:rPr lang="en-US" sz="2800" b="1" u="sng" dirty="0">
                <a:solidFill>
                  <a:schemeClr val="accent2"/>
                </a:solidFill>
                <a:latin typeface="Berylium" pitchFamily="2" charset="0"/>
              </a:rPr>
            </a:br>
            <a:r>
              <a:rPr lang="en-US" sz="2200" b="1" dirty="0">
                <a:latin typeface="Berylium" pitchFamily="2" charset="0"/>
              </a:rPr>
              <a:t>6.2 </a:t>
            </a:r>
            <a:r>
              <a:rPr lang="en-US" sz="2200" b="1" dirty="0">
                <a:effectLst>
                  <a:outerShdw blurRad="38100" dist="38100" dir="2700000" algn="tl">
                    <a:srgbClr val="000000">
                      <a:alpha val="43137"/>
                    </a:srgbClr>
                  </a:outerShdw>
                </a:effectLst>
                <a:latin typeface="Cambria" pitchFamily="18" charset="0"/>
              </a:rPr>
              <a:t>SUBMERGED CLASSROOMS AT OGD COMPREHENSIVE HIGH SCHOOL, MAKUN-OMI</a:t>
            </a:r>
          </a:p>
        </p:txBody>
      </p:sp>
      <p:pic>
        <p:nvPicPr>
          <p:cNvPr id="56324" name="Picture 6" descr="PICT0092"/>
          <p:cNvPicPr>
            <a:picLocks noGrp="1" noChangeAspect="1" noChangeArrowheads="1"/>
          </p:cNvPicPr>
          <p:nvPr>
            <p:ph idx="1"/>
          </p:nvPr>
        </p:nvPicPr>
        <p:blipFill>
          <a:blip r:embed="rId2"/>
          <a:srcRect b="14999"/>
          <a:stretch>
            <a:fillRect/>
          </a:stretch>
        </p:blipFill>
        <p:spPr>
          <a:xfrm>
            <a:off x="1320800" y="1524001"/>
            <a:ext cx="9859108" cy="4716463"/>
          </a:xfrm>
          <a:noFill/>
        </p:spPr>
      </p:pic>
    </p:spTree>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A809-6160-4CE9-BB31-7510494D4328}"/>
              </a:ext>
            </a:extLst>
          </p:cNvPr>
          <p:cNvSpPr>
            <a:spLocks noGrp="1"/>
          </p:cNvSpPr>
          <p:nvPr>
            <p:ph type="title"/>
          </p:nvPr>
        </p:nvSpPr>
        <p:spPr/>
        <p:txBody>
          <a:bodyPr>
            <a:normAutofit/>
          </a:bodyPr>
          <a:lstStyle/>
          <a:p>
            <a:r>
              <a:rPr lang="en-GB" sz="3200" b="1" dirty="0"/>
              <a:t>6.3 EBUTE-ONI</a:t>
            </a:r>
            <a:endParaRPr lang="en-NG" sz="3200" b="1" dirty="0"/>
          </a:p>
        </p:txBody>
      </p:sp>
      <p:pic>
        <p:nvPicPr>
          <p:cNvPr id="5" name="Content Placeholder 4">
            <a:extLst>
              <a:ext uri="{FF2B5EF4-FFF2-40B4-BE49-F238E27FC236}">
                <a16:creationId xmlns:a16="http://schemas.microsoft.com/office/drawing/2014/main" id="{08CB57FE-C2A8-4F96-BFAC-1587818193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911927"/>
            <a:ext cx="10515600" cy="4156364"/>
          </a:xfrm>
        </p:spPr>
      </p:pic>
    </p:spTree>
    <p:extLst>
      <p:ext uri="{BB962C8B-B14F-4D97-AF65-F5344CB8AC3E}">
        <p14:creationId xmlns:p14="http://schemas.microsoft.com/office/powerpoint/2010/main" val="1129425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2065-D7D2-44FE-ACC5-FAD0763B654D}"/>
              </a:ext>
            </a:extLst>
          </p:cNvPr>
          <p:cNvSpPr>
            <a:spLocks noGrp="1"/>
          </p:cNvSpPr>
          <p:nvPr>
            <p:ph type="title"/>
          </p:nvPr>
        </p:nvSpPr>
        <p:spPr/>
        <p:txBody>
          <a:bodyPr>
            <a:noAutofit/>
          </a:bodyPr>
          <a:lstStyle/>
          <a:p>
            <a:r>
              <a:rPr lang="en-US" sz="2800" b="1" dirty="0">
                <a:effectLst>
                  <a:outerShdw blurRad="38100" dist="38100" dir="2700000" algn="tl">
                    <a:srgbClr val="000000">
                      <a:alpha val="43137"/>
                    </a:srgbClr>
                  </a:outerShdw>
                </a:effectLst>
                <a:latin typeface="Cambria" pitchFamily="18" charset="0"/>
              </a:rPr>
              <a:t>6.4 WATER HYACINTH INVASION OF OGUN RIVER AT KARA</a:t>
            </a:r>
            <a:br>
              <a:rPr lang="en-US" sz="2800" dirty="0">
                <a:effectLst>
                  <a:outerShdw blurRad="38100" dist="38100" dir="2700000" algn="tl">
                    <a:srgbClr val="000000">
                      <a:alpha val="43137"/>
                    </a:srgbClr>
                  </a:outerShdw>
                </a:effectLst>
                <a:latin typeface="Cambria" pitchFamily="18" charset="0"/>
              </a:rPr>
            </a:br>
            <a:endParaRPr lang="en-NG" sz="2800" dirty="0"/>
          </a:p>
        </p:txBody>
      </p:sp>
      <p:sp>
        <p:nvSpPr>
          <p:cNvPr id="3" name="Content Placeholder 2">
            <a:extLst>
              <a:ext uri="{FF2B5EF4-FFF2-40B4-BE49-F238E27FC236}">
                <a16:creationId xmlns:a16="http://schemas.microsoft.com/office/drawing/2014/main" id="{2A4A6690-3990-4C80-9577-16AAEE50FDE3}"/>
              </a:ext>
            </a:extLst>
          </p:cNvPr>
          <p:cNvSpPr>
            <a:spLocks noGrp="1"/>
          </p:cNvSpPr>
          <p:nvPr>
            <p:ph idx="1"/>
          </p:nvPr>
        </p:nvSpPr>
        <p:spPr/>
        <p:txBody>
          <a:bodyPr/>
          <a:lstStyle/>
          <a:p>
            <a:pPr algn="just"/>
            <a:r>
              <a:rPr lang="en-US" sz="3200" dirty="0"/>
              <a:t>The common problem in Ogun State’s coastal waterways is water hyacinth invasion which inhibits transportation and endangers marine habitat. Recent occurrence was the invasion of lower course of Ogun River area of </a:t>
            </a:r>
            <a:r>
              <a:rPr lang="en-US" sz="3200" dirty="0" err="1"/>
              <a:t>Isheri</a:t>
            </a:r>
            <a:r>
              <a:rPr lang="en-US" sz="3200" dirty="0"/>
              <a:t>, along Lagos-Ibadan expressway Kara in year 2015 which cost the State Government about </a:t>
            </a:r>
            <a:r>
              <a:rPr lang="en-US" sz="3200" b="1" dirty="0"/>
              <a:t>N50M</a:t>
            </a:r>
            <a:r>
              <a:rPr lang="en-US" sz="3200" dirty="0"/>
              <a:t> to evacuate, not to mention the periodic evacuation on the creek waters of the State.</a:t>
            </a:r>
            <a:endParaRPr lang="en-NG" sz="3200" dirty="0"/>
          </a:p>
          <a:p>
            <a:pPr marL="0" indent="0">
              <a:buNone/>
            </a:pPr>
            <a:endParaRPr lang="en-NG" dirty="0"/>
          </a:p>
        </p:txBody>
      </p:sp>
    </p:spTree>
    <p:extLst>
      <p:ext uri="{BB962C8B-B14F-4D97-AF65-F5344CB8AC3E}">
        <p14:creationId xmlns:p14="http://schemas.microsoft.com/office/powerpoint/2010/main" val="277668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63081"/>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16568" y="538268"/>
            <a:ext cx="10871868" cy="461665"/>
          </a:xfrm>
          <a:prstGeom prst="rect">
            <a:avLst/>
          </a:prstGeom>
        </p:spPr>
        <p:txBody>
          <a:bodyPr wrap="square">
            <a:spAutoFit/>
          </a:bodyPr>
          <a:lstStyle/>
          <a:p>
            <a:r>
              <a:rPr lang="en-US" sz="2400" b="1" dirty="0">
                <a:solidFill>
                  <a:schemeClr val="bg1"/>
                </a:solidFill>
                <a:effectLst>
                  <a:outerShdw blurRad="38100" dist="38100" dir="2700000" algn="tl">
                    <a:srgbClr val="000000">
                      <a:alpha val="43137"/>
                    </a:srgbClr>
                  </a:outerShdw>
                </a:effectLst>
                <a:latin typeface="Cambria" pitchFamily="18" charset="0"/>
              </a:rPr>
              <a:t>6.4.1 WATER HYACINTH INVASION OF OGUN RIVER AT KARA</a:t>
            </a:r>
            <a:endParaRPr lang="en-US" sz="2400" dirty="0">
              <a:solidFill>
                <a:schemeClr val="bg1"/>
              </a:solidFill>
              <a:effectLst>
                <a:outerShdw blurRad="38100" dist="38100" dir="2700000" algn="tl">
                  <a:srgbClr val="000000">
                    <a:alpha val="43137"/>
                  </a:srgbClr>
                </a:outerShdw>
              </a:effectLst>
              <a:latin typeface="Cambria" pitchFamily="18" charset="0"/>
            </a:endParaRPr>
          </a:p>
        </p:txBody>
      </p:sp>
      <p:sp>
        <p:nvSpPr>
          <p:cNvPr id="18434"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descr="E:\Ogun River\3 Copies (1).jpg"/>
          <p:cNvPicPr/>
          <p:nvPr/>
        </p:nvPicPr>
        <p:blipFill>
          <a:blip r:embed="rId3" cstate="screen"/>
          <a:srcRect/>
          <a:stretch>
            <a:fillRect/>
          </a:stretch>
        </p:blipFill>
        <p:spPr bwMode="auto">
          <a:xfrm rot="5400000">
            <a:off x="3788623" y="-849481"/>
            <a:ext cx="4036423" cy="10359640"/>
          </a:xfrm>
          <a:prstGeom prst="rect">
            <a:avLst/>
          </a:prstGeom>
          <a:ln>
            <a:noFill/>
          </a:ln>
          <a:effectLst>
            <a:softEdge rad="112500"/>
          </a:effectLst>
        </p:spPr>
      </p:pic>
    </p:spTree>
    <p:extLst>
      <p:ext uri="{BB962C8B-B14F-4D97-AF65-F5344CB8AC3E}">
        <p14:creationId xmlns:p14="http://schemas.microsoft.com/office/powerpoint/2010/main" val="1402459022"/>
      </p:ext>
    </p:extLst>
  </p:cSld>
  <p:clrMapOvr>
    <a:masterClrMapping/>
  </p:clrMapOvr>
  <p:transition>
    <p:pull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52245"/>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687749" y="475090"/>
            <a:ext cx="5748337" cy="63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221" tIns="38611" rIns="77221" bIns="38611">
            <a:spAutoFit/>
          </a:bodyPr>
          <a:lstStyle>
            <a:lvl1pPr marL="263525" indent="-2635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250"/>
              </a:spcBef>
            </a:pPr>
            <a:r>
              <a:rPr lang="en-US" sz="3600" b="1" dirty="0">
                <a:solidFill>
                  <a:schemeClr val="bg1"/>
                </a:solidFill>
                <a:effectLst>
                  <a:outerShdw blurRad="38100" dist="38100" dir="2700000" algn="tl">
                    <a:srgbClr val="000000">
                      <a:alpha val="43137"/>
                    </a:srgbClr>
                  </a:outerShdw>
                </a:effectLst>
                <a:latin typeface="Cambria" pitchFamily="18" charset="0"/>
                <a:cs typeface="Calibri" panose="020F0502020204030204" pitchFamily="34" charset="0"/>
              </a:rPr>
              <a:t>1.0 INTRODUCTION</a:t>
            </a:r>
          </a:p>
        </p:txBody>
      </p:sp>
      <p:sp>
        <p:nvSpPr>
          <p:cNvPr id="5" name="Title 2"/>
          <p:cNvSpPr>
            <a:spLocks noGrp="1"/>
          </p:cNvSpPr>
          <p:nvPr>
            <p:ph type="title"/>
          </p:nvPr>
        </p:nvSpPr>
        <p:spPr>
          <a:xfrm>
            <a:off x="914400" y="1578980"/>
            <a:ext cx="9993086" cy="4665066"/>
          </a:xfrm>
        </p:spPr>
        <p:txBody>
          <a:bodyPr>
            <a:normAutofit fontScale="90000"/>
          </a:bodyPr>
          <a:lstStyle/>
          <a:p>
            <a:pPr>
              <a:lnSpc>
                <a:spcPct val="80000"/>
              </a:lnSpc>
            </a:pPr>
            <a:r>
              <a:rPr lang="en-US" sz="3600" dirty="0"/>
              <a:t>Ogun State is bounded on the west by the Republic of Benin, to the south by Lagos State and a </a:t>
            </a:r>
            <a:r>
              <a:rPr lang="en-US" sz="3600" b="1" dirty="0"/>
              <a:t>20kilometre</a:t>
            </a:r>
            <a:r>
              <a:rPr lang="en-US" sz="3600" dirty="0"/>
              <a:t> stretch of the Atlantic Ocean, to the east by Ondo and Osun States, and to the north by Oyo State. </a:t>
            </a:r>
            <a:br>
              <a:rPr lang="en-US" sz="3600" dirty="0"/>
            </a:br>
            <a:br>
              <a:rPr lang="en-US" sz="3600" dirty="0"/>
            </a:br>
            <a:r>
              <a:rPr lang="en-US" sz="3600" dirty="0"/>
              <a:t>The extent of the State in the north-south direction at its longest is about </a:t>
            </a:r>
            <a:r>
              <a:rPr lang="en-US" sz="3600" b="1" dirty="0"/>
              <a:t>165kilometres</a:t>
            </a:r>
            <a:r>
              <a:rPr lang="en-US" sz="3600" dirty="0"/>
              <a:t>, while its width at its widest is about </a:t>
            </a:r>
            <a:r>
              <a:rPr lang="en-US" sz="3600" b="1" dirty="0"/>
              <a:t>205kilometres.</a:t>
            </a:r>
            <a:br>
              <a:rPr lang="en-NG" sz="3600" dirty="0"/>
            </a:br>
            <a:br>
              <a:rPr lang="en-GB" sz="2200" dirty="0">
                <a:solidFill>
                  <a:srgbClr val="1A0D53"/>
                </a:solidFill>
                <a:latin typeface="Cambria" pitchFamily="18" charset="0"/>
                <a:ea typeface="Calibri" panose="020F0502020204030204" pitchFamily="34" charset="0"/>
                <a:cs typeface="Calibri" panose="020F0502020204030204" pitchFamily="34" charset="0"/>
              </a:rPr>
            </a:br>
            <a:br>
              <a:rPr lang="en-GB" sz="1800" dirty="0">
                <a:latin typeface="Arial Rounded MT Bold" panose="020F0704030504030204" pitchFamily="34" charset="0"/>
                <a:ea typeface="Calibri" panose="020F0502020204030204" pitchFamily="34" charset="0"/>
                <a:cs typeface="Calibri" panose="020F0502020204030204" pitchFamily="34" charset="0"/>
              </a:rPr>
            </a:br>
            <a:br>
              <a:rPr lang="en-GB" sz="1800" dirty="0">
                <a:latin typeface="Arial Rounded MT Bold" panose="020F0704030504030204" pitchFamily="34" charset="0"/>
              </a:rPr>
            </a:br>
            <a:endParaRPr lang="en-CA" sz="1800" dirty="0">
              <a:solidFill>
                <a:schemeClr val="tx1"/>
              </a:solidFill>
              <a:latin typeface="Comic Sans MS" pitchFamily="66" charset="0"/>
            </a:endParaRPr>
          </a:p>
        </p:txBody>
      </p:sp>
    </p:spTree>
    <p:extLst>
      <p:ext uri="{BB962C8B-B14F-4D97-AF65-F5344CB8AC3E}">
        <p14:creationId xmlns:p14="http://schemas.microsoft.com/office/powerpoint/2010/main" val="1805177029"/>
      </p:ext>
    </p:extLst>
  </p:cSld>
  <p:clrMapOvr>
    <a:masterClrMapping/>
  </p:clrMapOvr>
  <p:transition>
    <p:split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7217-AF1D-41CC-B951-6A8E50ADCA77}"/>
              </a:ext>
            </a:extLst>
          </p:cNvPr>
          <p:cNvSpPr>
            <a:spLocks noGrp="1"/>
          </p:cNvSpPr>
          <p:nvPr>
            <p:ph type="title"/>
          </p:nvPr>
        </p:nvSpPr>
        <p:spPr>
          <a:xfrm>
            <a:off x="427453" y="336746"/>
            <a:ext cx="10515600" cy="415636"/>
          </a:xfrm>
        </p:spPr>
        <p:txBody>
          <a:bodyPr>
            <a:noAutofit/>
          </a:bodyPr>
          <a:lstStyle/>
          <a:p>
            <a:r>
              <a:rPr lang="en-GB" sz="2400" dirty="0">
                <a:effectLst>
                  <a:outerShdw blurRad="38100" dist="38100" dir="2700000" algn="tl">
                    <a:srgbClr val="000000">
                      <a:alpha val="43137"/>
                    </a:srgbClr>
                  </a:outerShdw>
                </a:effectLst>
                <a:latin typeface="Algerian" panose="04020705040A02060702" pitchFamily="82" charset="0"/>
              </a:rPr>
              <a:t>6.4.2 IMOBI RIVER THAT LINK EPE RIVER</a:t>
            </a:r>
            <a:endParaRPr lang="en-NG" sz="2400" dirty="0">
              <a:effectLst>
                <a:outerShdw blurRad="38100" dist="38100" dir="2700000" algn="tl">
                  <a:srgbClr val="000000">
                    <a:alpha val="43137"/>
                  </a:srgbClr>
                </a:outerShdw>
              </a:effectLst>
              <a:latin typeface="Algerian" panose="04020705040A02060702" pitchFamily="82" charset="0"/>
            </a:endParaRPr>
          </a:p>
        </p:txBody>
      </p:sp>
      <p:graphicFrame>
        <p:nvGraphicFramePr>
          <p:cNvPr id="4" name="Content Placeholder 3">
            <a:extLst>
              <a:ext uri="{FF2B5EF4-FFF2-40B4-BE49-F238E27FC236}">
                <a16:creationId xmlns:a16="http://schemas.microsoft.com/office/drawing/2014/main" id="{4E9E1D3D-04B7-4075-B696-3702A6BD66BA}"/>
              </a:ext>
            </a:extLst>
          </p:cNvPr>
          <p:cNvGraphicFramePr>
            <a:graphicFrameLocks noGrp="1"/>
          </p:cNvGraphicFramePr>
          <p:nvPr>
            <p:ph idx="1"/>
          </p:nvPr>
        </p:nvGraphicFramePr>
        <p:xfrm>
          <a:off x="2500630" y="3808889"/>
          <a:ext cx="7190740" cy="384810"/>
        </p:xfrm>
        <a:graphic>
          <a:graphicData uri="http://schemas.openxmlformats.org/drawingml/2006/table">
            <a:tbl>
              <a:tblPr firstRow="1" firstCol="1" bandRow="1">
                <a:tableStyleId>{5C22544A-7EE6-4342-B048-85BDC9FD1C3A}</a:tableStyleId>
              </a:tblPr>
              <a:tblGrid>
                <a:gridCol w="3700780">
                  <a:extLst>
                    <a:ext uri="{9D8B030D-6E8A-4147-A177-3AD203B41FA5}">
                      <a16:colId xmlns:a16="http://schemas.microsoft.com/office/drawing/2014/main" val="3072114257"/>
                    </a:ext>
                  </a:extLst>
                </a:gridCol>
                <a:gridCol w="3489960">
                  <a:extLst>
                    <a:ext uri="{9D8B030D-6E8A-4147-A177-3AD203B41FA5}">
                      <a16:colId xmlns:a16="http://schemas.microsoft.com/office/drawing/2014/main" val="347991477"/>
                    </a:ext>
                  </a:extLst>
                </a:gridCol>
              </a:tblGrid>
              <a:tr h="0">
                <a:tc>
                  <a:txBody>
                    <a:bodyPr/>
                    <a:lstStyle/>
                    <a:p>
                      <a:pPr>
                        <a:lnSpc>
                          <a:spcPct val="115000"/>
                        </a:lnSpc>
                        <a:spcAft>
                          <a:spcPts val="0"/>
                        </a:spcAft>
                      </a:pP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6775499"/>
                  </a:ext>
                </a:extLst>
              </a:tr>
              <a:tr h="0">
                <a:tc>
                  <a:txBody>
                    <a:bodyPr/>
                    <a:lstStyle/>
                    <a:p>
                      <a:pPr>
                        <a:lnSpc>
                          <a:spcPct val="115000"/>
                        </a:lnSpc>
                        <a:spcAft>
                          <a:spcPts val="0"/>
                        </a:spcAft>
                      </a:pP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74377595"/>
                  </a:ext>
                </a:extLst>
              </a:tr>
            </a:tbl>
          </a:graphicData>
        </a:graphic>
      </p:graphicFrame>
      <p:graphicFrame>
        <p:nvGraphicFramePr>
          <p:cNvPr id="5" name="Table 4">
            <a:extLst>
              <a:ext uri="{FF2B5EF4-FFF2-40B4-BE49-F238E27FC236}">
                <a16:creationId xmlns:a16="http://schemas.microsoft.com/office/drawing/2014/main" id="{1FB4A705-AA92-4B14-84C2-F2E73B8978E5}"/>
              </a:ext>
            </a:extLst>
          </p:cNvPr>
          <p:cNvGraphicFramePr>
            <a:graphicFrameLocks noGrp="1"/>
          </p:cNvGraphicFramePr>
          <p:nvPr/>
        </p:nvGraphicFramePr>
        <p:xfrm>
          <a:off x="2585402" y="3808889"/>
          <a:ext cx="7021195" cy="384810"/>
        </p:xfrm>
        <a:graphic>
          <a:graphicData uri="http://schemas.openxmlformats.org/drawingml/2006/table">
            <a:tbl>
              <a:tblPr firstRow="1" firstCol="1" bandRow="1">
                <a:tableStyleId>{5C22544A-7EE6-4342-B048-85BDC9FD1C3A}</a:tableStyleId>
              </a:tblPr>
              <a:tblGrid>
                <a:gridCol w="3851910">
                  <a:extLst>
                    <a:ext uri="{9D8B030D-6E8A-4147-A177-3AD203B41FA5}">
                      <a16:colId xmlns:a16="http://schemas.microsoft.com/office/drawing/2014/main" val="3636790890"/>
                    </a:ext>
                  </a:extLst>
                </a:gridCol>
                <a:gridCol w="3169285">
                  <a:extLst>
                    <a:ext uri="{9D8B030D-6E8A-4147-A177-3AD203B41FA5}">
                      <a16:colId xmlns:a16="http://schemas.microsoft.com/office/drawing/2014/main" val="1725539749"/>
                    </a:ext>
                  </a:extLst>
                </a:gridCol>
              </a:tblGrid>
              <a:tr h="0">
                <a:tc>
                  <a:txBody>
                    <a:bodyPr/>
                    <a:lstStyle/>
                    <a:p>
                      <a:pPr>
                        <a:lnSpc>
                          <a:spcPct val="115000"/>
                        </a:lnSpc>
                        <a:spcAft>
                          <a:spcPts val="0"/>
                        </a:spcAft>
                      </a:pP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33701974"/>
                  </a:ext>
                </a:extLst>
              </a:tr>
              <a:tr h="0">
                <a:tc>
                  <a:txBody>
                    <a:bodyPr/>
                    <a:lstStyle/>
                    <a:p>
                      <a:pPr>
                        <a:lnSpc>
                          <a:spcPct val="115000"/>
                        </a:lnSpc>
                        <a:spcAft>
                          <a:spcPts val="0"/>
                        </a:spcAft>
                      </a:pP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01425445"/>
                  </a:ext>
                </a:extLst>
              </a:tr>
            </a:tbl>
          </a:graphicData>
        </a:graphic>
      </p:graphicFrame>
      <p:pic>
        <p:nvPicPr>
          <p:cNvPr id="1030" name="Picture 4" descr="IMG_20200727_160301_5">
            <a:extLst>
              <a:ext uri="{FF2B5EF4-FFF2-40B4-BE49-F238E27FC236}">
                <a16:creationId xmlns:a16="http://schemas.microsoft.com/office/drawing/2014/main" id="{7C77ED47-F3E8-480D-A2CD-54FC5C55C6A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43" y="937419"/>
            <a:ext cx="5375039" cy="53971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5" descr="IMG_20200727_161534_5">
            <a:extLst>
              <a:ext uri="{FF2B5EF4-FFF2-40B4-BE49-F238E27FC236}">
                <a16:creationId xmlns:a16="http://schemas.microsoft.com/office/drawing/2014/main" id="{9BBB7CA8-4CDE-480C-BA6A-B903E6CCF65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53" y="937419"/>
            <a:ext cx="5668547" cy="539712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a:extLst>
              <a:ext uri="{FF2B5EF4-FFF2-40B4-BE49-F238E27FC236}">
                <a16:creationId xmlns:a16="http://schemas.microsoft.com/office/drawing/2014/main" id="{24E0651D-326B-47A1-9172-77648A5B6A9A}"/>
              </a:ext>
            </a:extLst>
          </p:cNvPr>
          <p:cNvSpPr>
            <a:spLocks noChangeArrowheads="1"/>
          </p:cNvSpPr>
          <p:nvPr/>
        </p:nvSpPr>
        <p:spPr bwMode="auto">
          <a:xfrm>
            <a:off x="2586038" y="38084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7" name="Rectangle 10">
            <a:extLst>
              <a:ext uri="{FF2B5EF4-FFF2-40B4-BE49-F238E27FC236}">
                <a16:creationId xmlns:a16="http://schemas.microsoft.com/office/drawing/2014/main" id="{D6A69688-495D-4DCC-AC24-888B32286D24}"/>
              </a:ext>
            </a:extLst>
          </p:cNvPr>
          <p:cNvSpPr>
            <a:spLocks noChangeArrowheads="1"/>
          </p:cNvSpPr>
          <p:nvPr/>
        </p:nvSpPr>
        <p:spPr bwMode="auto">
          <a:xfrm>
            <a:off x="2586038" y="4265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
        <p:nvSpPr>
          <p:cNvPr id="8" name="Rectangle 11">
            <a:extLst>
              <a:ext uri="{FF2B5EF4-FFF2-40B4-BE49-F238E27FC236}">
                <a16:creationId xmlns:a16="http://schemas.microsoft.com/office/drawing/2014/main" id="{D5470754-9171-41A4-906A-34422211482E}"/>
              </a:ext>
            </a:extLst>
          </p:cNvPr>
          <p:cNvSpPr>
            <a:spLocks noChangeArrowheads="1"/>
          </p:cNvSpPr>
          <p:nvPr/>
        </p:nvSpPr>
        <p:spPr bwMode="auto">
          <a:xfrm>
            <a:off x="2586038" y="47228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NG"/>
          </a:p>
        </p:txBody>
      </p:sp>
    </p:spTree>
    <p:extLst>
      <p:ext uri="{BB962C8B-B14F-4D97-AF65-F5344CB8AC3E}">
        <p14:creationId xmlns:p14="http://schemas.microsoft.com/office/powerpoint/2010/main" val="2246502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564D-B99B-4A13-BDB9-B5161ECF538F}"/>
              </a:ext>
            </a:extLst>
          </p:cNvPr>
          <p:cNvSpPr>
            <a:spLocks noGrp="1"/>
          </p:cNvSpPr>
          <p:nvPr>
            <p:ph type="title"/>
          </p:nvPr>
        </p:nvSpPr>
        <p:spPr>
          <a:xfrm>
            <a:off x="838200" y="365126"/>
            <a:ext cx="10515600" cy="483014"/>
          </a:xfrm>
        </p:spPr>
        <p:txBody>
          <a:bodyPr>
            <a:noAutofit/>
          </a:bodyPr>
          <a:lstStyle/>
          <a:p>
            <a:r>
              <a:rPr lang="en-GB" sz="3200" b="1" dirty="0"/>
              <a:t>6.4.3 EBUTE-IMOBI WATER HYANCINTH INVASION</a:t>
            </a:r>
            <a:endParaRPr lang="en-NG" sz="3200" b="1" dirty="0"/>
          </a:p>
        </p:txBody>
      </p:sp>
      <p:pic>
        <p:nvPicPr>
          <p:cNvPr id="4" name="Picture 1" descr="IMG_20200727_160318_6">
            <a:extLst>
              <a:ext uri="{FF2B5EF4-FFF2-40B4-BE49-F238E27FC236}">
                <a16:creationId xmlns:a16="http://schemas.microsoft.com/office/drawing/2014/main" id="{C71379AF-893D-4DA4-862D-BCED77BB8D7F}"/>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110007"/>
            <a:ext cx="5257800" cy="5078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MG_20200727_160234_2">
            <a:extLst>
              <a:ext uri="{FF2B5EF4-FFF2-40B4-BE49-F238E27FC236}">
                <a16:creationId xmlns:a16="http://schemas.microsoft.com/office/drawing/2014/main" id="{B04A67CD-E1C3-48F2-BF15-9F786A035D7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10007"/>
            <a:ext cx="4966252" cy="5078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702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2A6EC-079E-42F5-B973-B8E6C741A04D}"/>
              </a:ext>
            </a:extLst>
          </p:cNvPr>
          <p:cNvSpPr>
            <a:spLocks noGrp="1"/>
          </p:cNvSpPr>
          <p:nvPr>
            <p:ph type="title"/>
          </p:nvPr>
        </p:nvSpPr>
        <p:spPr>
          <a:xfrm>
            <a:off x="838200" y="365125"/>
            <a:ext cx="10785764" cy="416753"/>
          </a:xfrm>
        </p:spPr>
        <p:txBody>
          <a:bodyPr>
            <a:noAutofit/>
          </a:bodyPr>
          <a:lstStyle/>
          <a:p>
            <a:r>
              <a:rPr lang="en-GB" sz="3600" b="1" dirty="0"/>
              <a:t>6.4.3 EBUTE-IMOBI WATER HYACINTH INVASION CONTD…</a:t>
            </a:r>
            <a:endParaRPr lang="en-NG" sz="3600" b="1" dirty="0"/>
          </a:p>
        </p:txBody>
      </p:sp>
      <p:pic>
        <p:nvPicPr>
          <p:cNvPr id="4" name="Picture 7" descr="IMG_20200727_160611_3">
            <a:extLst>
              <a:ext uri="{FF2B5EF4-FFF2-40B4-BE49-F238E27FC236}">
                <a16:creationId xmlns:a16="http://schemas.microsoft.com/office/drawing/2014/main" id="{636F1B20-F984-42B0-B381-EB6846DE73C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953593"/>
            <a:ext cx="5125277" cy="259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G_20200727_160131_8">
            <a:extLst>
              <a:ext uri="{FF2B5EF4-FFF2-40B4-BE49-F238E27FC236}">
                <a16:creationId xmlns:a16="http://schemas.microsoft.com/office/drawing/2014/main" id="{25591B37-438F-453A-9876-594C2131624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522" y="953593"/>
            <a:ext cx="5125278" cy="25979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G_20200727_160846_0">
            <a:extLst>
              <a:ext uri="{FF2B5EF4-FFF2-40B4-BE49-F238E27FC236}">
                <a16:creationId xmlns:a16="http://schemas.microsoft.com/office/drawing/2014/main" id="{C9C7A491-DBDA-4E7F-9922-B2F7056D6D0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8" y="3723298"/>
            <a:ext cx="5125277" cy="28895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IMG_20200727_161534_5">
            <a:extLst>
              <a:ext uri="{FF2B5EF4-FFF2-40B4-BE49-F238E27FC236}">
                <a16:creationId xmlns:a16="http://schemas.microsoft.com/office/drawing/2014/main" id="{7D261651-DE5B-42DB-B833-1515C69E976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522" y="3818432"/>
            <a:ext cx="5125276" cy="2794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54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83DE-C679-4A46-B40E-BA243073284E}"/>
              </a:ext>
            </a:extLst>
          </p:cNvPr>
          <p:cNvSpPr>
            <a:spLocks noGrp="1"/>
          </p:cNvSpPr>
          <p:nvPr>
            <p:ph type="title"/>
          </p:nvPr>
        </p:nvSpPr>
        <p:spPr>
          <a:xfrm>
            <a:off x="838200" y="1"/>
            <a:ext cx="10515600" cy="872836"/>
          </a:xfrm>
        </p:spPr>
        <p:txBody>
          <a:bodyPr>
            <a:noAutofit/>
          </a:bodyPr>
          <a:lstStyle/>
          <a:p>
            <a:r>
              <a:rPr lang="en-GB" sz="3600" b="1" dirty="0"/>
              <a:t>6.5 MAKUN –OMI WATER HYACINTH INVASION</a:t>
            </a:r>
            <a:endParaRPr lang="en-NG" sz="3600" b="1" dirty="0"/>
          </a:p>
        </p:txBody>
      </p:sp>
      <p:pic>
        <p:nvPicPr>
          <p:cNvPr id="34" name="Picture 33">
            <a:extLst>
              <a:ext uri="{FF2B5EF4-FFF2-40B4-BE49-F238E27FC236}">
                <a16:creationId xmlns:a16="http://schemas.microsoft.com/office/drawing/2014/main" id="{37C26DD8-2B1D-4824-B8FC-16C85C0A5E0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419" y="942109"/>
            <a:ext cx="5433581" cy="5264727"/>
          </a:xfrm>
          <a:prstGeom prst="rect">
            <a:avLst/>
          </a:prstGeom>
          <a:noFill/>
          <a:ln>
            <a:noFill/>
          </a:ln>
        </p:spPr>
      </p:pic>
      <p:pic>
        <p:nvPicPr>
          <p:cNvPr id="42" name="Picture 41">
            <a:extLst>
              <a:ext uri="{FF2B5EF4-FFF2-40B4-BE49-F238E27FC236}">
                <a16:creationId xmlns:a16="http://schemas.microsoft.com/office/drawing/2014/main" id="{2B649D98-BB7F-442E-A188-A528C9DC34A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872835"/>
            <a:ext cx="5257800" cy="5264729"/>
          </a:xfrm>
          <a:prstGeom prst="rect">
            <a:avLst/>
          </a:prstGeom>
          <a:noFill/>
          <a:ln>
            <a:noFill/>
          </a:ln>
        </p:spPr>
      </p:pic>
    </p:spTree>
    <p:extLst>
      <p:ext uri="{BB962C8B-B14F-4D97-AF65-F5344CB8AC3E}">
        <p14:creationId xmlns:p14="http://schemas.microsoft.com/office/powerpoint/2010/main" val="3889811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78A6D-9230-42E8-8AE4-26B4A7DBEA44}"/>
              </a:ext>
            </a:extLst>
          </p:cNvPr>
          <p:cNvSpPr>
            <a:spLocks noGrp="1"/>
          </p:cNvSpPr>
          <p:nvPr>
            <p:ph type="title"/>
          </p:nvPr>
        </p:nvSpPr>
        <p:spPr>
          <a:xfrm>
            <a:off x="838200" y="365125"/>
            <a:ext cx="10515600" cy="438439"/>
          </a:xfrm>
        </p:spPr>
        <p:txBody>
          <a:bodyPr>
            <a:noAutofit/>
          </a:bodyPr>
          <a:lstStyle/>
          <a:p>
            <a:r>
              <a:rPr lang="en-GB" sz="2800" b="1" dirty="0"/>
              <a:t>6.6	IWOPIN WATER HYACINTH INVASION</a:t>
            </a:r>
            <a:endParaRPr lang="en-NG" sz="2800" b="1" dirty="0"/>
          </a:p>
        </p:txBody>
      </p:sp>
      <p:pic>
        <p:nvPicPr>
          <p:cNvPr id="4" name="Content Placeholder 3">
            <a:extLst>
              <a:ext uri="{FF2B5EF4-FFF2-40B4-BE49-F238E27FC236}">
                <a16:creationId xmlns:a16="http://schemas.microsoft.com/office/drawing/2014/main" id="{8C3DF937-1ECB-46D7-9207-14EFAB6FEFD5}"/>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3537" y="1037804"/>
            <a:ext cx="5379027" cy="4789767"/>
          </a:xfrm>
          <a:prstGeom prst="rect">
            <a:avLst/>
          </a:prstGeom>
          <a:noFill/>
          <a:ln>
            <a:noFill/>
          </a:ln>
        </p:spPr>
      </p:pic>
      <p:pic>
        <p:nvPicPr>
          <p:cNvPr id="5" name="Picture 4">
            <a:extLst>
              <a:ext uri="{FF2B5EF4-FFF2-40B4-BE49-F238E27FC236}">
                <a16:creationId xmlns:a16="http://schemas.microsoft.com/office/drawing/2014/main" id="{F69701F8-6991-42D8-B12F-9C2EEBBD32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564" y="1030428"/>
            <a:ext cx="5371235" cy="4789767"/>
          </a:xfrm>
          <a:prstGeom prst="rect">
            <a:avLst/>
          </a:prstGeom>
          <a:noFill/>
          <a:ln>
            <a:noFill/>
          </a:ln>
        </p:spPr>
      </p:pic>
    </p:spTree>
    <p:extLst>
      <p:ext uri="{BB962C8B-B14F-4D97-AF65-F5344CB8AC3E}">
        <p14:creationId xmlns:p14="http://schemas.microsoft.com/office/powerpoint/2010/main" val="2847719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1178811"/>
            <a:ext cx="10942910" cy="5599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02" y="1461415"/>
            <a:ext cx="8090633" cy="475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457199" y="1220788"/>
            <a:ext cx="10097590" cy="5216380"/>
            <a:chOff x="1631951" y="1484314"/>
            <a:chExt cx="8775699" cy="5091112"/>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9" y="1557339"/>
              <a:ext cx="8639175"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98"/>
            <p:cNvGrpSpPr>
              <a:grpSpLocks/>
            </p:cNvGrpSpPr>
            <p:nvPr/>
          </p:nvGrpSpPr>
          <p:grpSpPr bwMode="auto">
            <a:xfrm>
              <a:off x="1631951" y="1484314"/>
              <a:ext cx="8704263" cy="4613275"/>
              <a:chOff x="407194" y="1304767"/>
              <a:chExt cx="8289585" cy="3766776"/>
            </a:xfrm>
          </p:grpSpPr>
          <p:sp>
            <p:nvSpPr>
              <p:cNvPr id="21" name="Freeform 20"/>
              <p:cNvSpPr/>
              <p:nvPr/>
            </p:nvSpPr>
            <p:spPr>
              <a:xfrm>
                <a:off x="809174" y="3376392"/>
                <a:ext cx="174352" cy="1334104"/>
              </a:xfrm>
              <a:custGeom>
                <a:avLst/>
                <a:gdLst>
                  <a:gd name="connsiteX0" fmla="*/ 0 w 173038"/>
                  <a:gd name="connsiteY0" fmla="*/ 1333500 h 1333500"/>
                  <a:gd name="connsiteX1" fmla="*/ 38100 w 173038"/>
                  <a:gd name="connsiteY1" fmla="*/ 1262062 h 1333500"/>
                  <a:gd name="connsiteX2" fmla="*/ 71438 w 173038"/>
                  <a:gd name="connsiteY2" fmla="*/ 1238250 h 1333500"/>
                  <a:gd name="connsiteX3" fmla="*/ 90488 w 173038"/>
                  <a:gd name="connsiteY3" fmla="*/ 1223962 h 1333500"/>
                  <a:gd name="connsiteX4" fmla="*/ 104775 w 173038"/>
                  <a:gd name="connsiteY4" fmla="*/ 1195387 h 1333500"/>
                  <a:gd name="connsiteX5" fmla="*/ 119063 w 173038"/>
                  <a:gd name="connsiteY5" fmla="*/ 1166812 h 1333500"/>
                  <a:gd name="connsiteX6" fmla="*/ 138113 w 173038"/>
                  <a:gd name="connsiteY6" fmla="*/ 1133475 h 1333500"/>
                  <a:gd name="connsiteX7" fmla="*/ 161925 w 173038"/>
                  <a:gd name="connsiteY7" fmla="*/ 1114425 h 1333500"/>
                  <a:gd name="connsiteX8" fmla="*/ 166688 w 173038"/>
                  <a:gd name="connsiteY8" fmla="*/ 1076325 h 1333500"/>
                  <a:gd name="connsiteX9" fmla="*/ 123825 w 173038"/>
                  <a:gd name="connsiteY9" fmla="*/ 1019175 h 1333500"/>
                  <a:gd name="connsiteX10" fmla="*/ 104775 w 173038"/>
                  <a:gd name="connsiteY10" fmla="*/ 976312 h 1333500"/>
                  <a:gd name="connsiteX11" fmla="*/ 85725 w 173038"/>
                  <a:gd name="connsiteY11" fmla="*/ 942975 h 1333500"/>
                  <a:gd name="connsiteX12" fmla="*/ 80963 w 173038"/>
                  <a:gd name="connsiteY12" fmla="*/ 900112 h 1333500"/>
                  <a:gd name="connsiteX13" fmla="*/ 90488 w 173038"/>
                  <a:gd name="connsiteY13" fmla="*/ 857250 h 1333500"/>
                  <a:gd name="connsiteX14" fmla="*/ 119063 w 173038"/>
                  <a:gd name="connsiteY14" fmla="*/ 823912 h 1333500"/>
                  <a:gd name="connsiteX15" fmla="*/ 133350 w 173038"/>
                  <a:gd name="connsiteY15" fmla="*/ 800100 h 1333500"/>
                  <a:gd name="connsiteX16" fmla="*/ 133350 w 173038"/>
                  <a:gd name="connsiteY16" fmla="*/ 790575 h 1333500"/>
                  <a:gd name="connsiteX17" fmla="*/ 104775 w 173038"/>
                  <a:gd name="connsiteY17" fmla="*/ 752475 h 1333500"/>
                  <a:gd name="connsiteX18" fmla="*/ 95250 w 173038"/>
                  <a:gd name="connsiteY18" fmla="*/ 714375 h 1333500"/>
                  <a:gd name="connsiteX19" fmla="*/ 100013 w 173038"/>
                  <a:gd name="connsiteY19" fmla="*/ 685800 h 1333500"/>
                  <a:gd name="connsiteX20" fmla="*/ 104775 w 173038"/>
                  <a:gd name="connsiteY20" fmla="*/ 647700 h 1333500"/>
                  <a:gd name="connsiteX21" fmla="*/ 104775 w 173038"/>
                  <a:gd name="connsiteY21" fmla="*/ 623887 h 1333500"/>
                  <a:gd name="connsiteX22" fmla="*/ 80963 w 173038"/>
                  <a:gd name="connsiteY22" fmla="*/ 604837 h 1333500"/>
                  <a:gd name="connsiteX23" fmla="*/ 76200 w 173038"/>
                  <a:gd name="connsiteY23" fmla="*/ 542925 h 1333500"/>
                  <a:gd name="connsiteX24" fmla="*/ 76200 w 173038"/>
                  <a:gd name="connsiteY24" fmla="*/ 495300 h 1333500"/>
                  <a:gd name="connsiteX25" fmla="*/ 80963 w 173038"/>
                  <a:gd name="connsiteY25" fmla="*/ 466725 h 1333500"/>
                  <a:gd name="connsiteX26" fmla="*/ 71438 w 173038"/>
                  <a:gd name="connsiteY26" fmla="*/ 428625 h 1333500"/>
                  <a:gd name="connsiteX27" fmla="*/ 57150 w 173038"/>
                  <a:gd name="connsiteY27" fmla="*/ 400050 h 1333500"/>
                  <a:gd name="connsiteX28" fmla="*/ 61913 w 173038"/>
                  <a:gd name="connsiteY28" fmla="*/ 352425 h 1333500"/>
                  <a:gd name="connsiteX29" fmla="*/ 76200 w 173038"/>
                  <a:gd name="connsiteY29" fmla="*/ 228600 h 1333500"/>
                  <a:gd name="connsiteX30" fmla="*/ 90488 w 173038"/>
                  <a:gd name="connsiteY30" fmla="*/ 190500 h 1333500"/>
                  <a:gd name="connsiteX31" fmla="*/ 71438 w 173038"/>
                  <a:gd name="connsiteY31" fmla="*/ 157162 h 1333500"/>
                  <a:gd name="connsiteX32" fmla="*/ 71438 w 173038"/>
                  <a:gd name="connsiteY32" fmla="*/ 123825 h 1333500"/>
                  <a:gd name="connsiteX33" fmla="*/ 61913 w 173038"/>
                  <a:gd name="connsiteY33" fmla="*/ 80962 h 1333500"/>
                  <a:gd name="connsiteX34" fmla="*/ 66675 w 173038"/>
                  <a:gd name="connsiteY34" fmla="*/ 33337 h 1333500"/>
                  <a:gd name="connsiteX35" fmla="*/ 90488 w 173038"/>
                  <a:gd name="connsiteY35" fmla="*/ 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3038" h="1333500">
                    <a:moveTo>
                      <a:pt x="0" y="1333500"/>
                    </a:moveTo>
                    <a:cubicBezTo>
                      <a:pt x="13097" y="1305718"/>
                      <a:pt x="26194" y="1277937"/>
                      <a:pt x="38100" y="1262062"/>
                    </a:cubicBezTo>
                    <a:cubicBezTo>
                      <a:pt x="50006" y="1246187"/>
                      <a:pt x="62707" y="1244600"/>
                      <a:pt x="71438" y="1238250"/>
                    </a:cubicBezTo>
                    <a:cubicBezTo>
                      <a:pt x="80169" y="1231900"/>
                      <a:pt x="84932" y="1231106"/>
                      <a:pt x="90488" y="1223962"/>
                    </a:cubicBezTo>
                    <a:cubicBezTo>
                      <a:pt x="96044" y="1216818"/>
                      <a:pt x="104775" y="1195387"/>
                      <a:pt x="104775" y="1195387"/>
                    </a:cubicBezTo>
                    <a:cubicBezTo>
                      <a:pt x="109538" y="1185862"/>
                      <a:pt x="113507" y="1177131"/>
                      <a:pt x="119063" y="1166812"/>
                    </a:cubicBezTo>
                    <a:cubicBezTo>
                      <a:pt x="124619" y="1156493"/>
                      <a:pt x="130969" y="1142206"/>
                      <a:pt x="138113" y="1133475"/>
                    </a:cubicBezTo>
                    <a:cubicBezTo>
                      <a:pt x="145257" y="1124744"/>
                      <a:pt x="157162" y="1123950"/>
                      <a:pt x="161925" y="1114425"/>
                    </a:cubicBezTo>
                    <a:cubicBezTo>
                      <a:pt x="166688" y="1104900"/>
                      <a:pt x="173038" y="1092200"/>
                      <a:pt x="166688" y="1076325"/>
                    </a:cubicBezTo>
                    <a:cubicBezTo>
                      <a:pt x="160338" y="1060450"/>
                      <a:pt x="134144" y="1035844"/>
                      <a:pt x="123825" y="1019175"/>
                    </a:cubicBezTo>
                    <a:cubicBezTo>
                      <a:pt x="113506" y="1002506"/>
                      <a:pt x="111125" y="989012"/>
                      <a:pt x="104775" y="976312"/>
                    </a:cubicBezTo>
                    <a:cubicBezTo>
                      <a:pt x="98425" y="963612"/>
                      <a:pt x="89694" y="955675"/>
                      <a:pt x="85725" y="942975"/>
                    </a:cubicBezTo>
                    <a:cubicBezTo>
                      <a:pt x="81756" y="930275"/>
                      <a:pt x="80169" y="914399"/>
                      <a:pt x="80963" y="900112"/>
                    </a:cubicBezTo>
                    <a:cubicBezTo>
                      <a:pt x="81757" y="885825"/>
                      <a:pt x="84138" y="869950"/>
                      <a:pt x="90488" y="857250"/>
                    </a:cubicBezTo>
                    <a:cubicBezTo>
                      <a:pt x="96838" y="844550"/>
                      <a:pt x="111919" y="833437"/>
                      <a:pt x="119063" y="823912"/>
                    </a:cubicBezTo>
                    <a:cubicBezTo>
                      <a:pt x="126207" y="814387"/>
                      <a:pt x="130969" y="805656"/>
                      <a:pt x="133350" y="800100"/>
                    </a:cubicBezTo>
                    <a:cubicBezTo>
                      <a:pt x="135731" y="794544"/>
                      <a:pt x="138113" y="798513"/>
                      <a:pt x="133350" y="790575"/>
                    </a:cubicBezTo>
                    <a:cubicBezTo>
                      <a:pt x="128588" y="782638"/>
                      <a:pt x="111125" y="765175"/>
                      <a:pt x="104775" y="752475"/>
                    </a:cubicBezTo>
                    <a:cubicBezTo>
                      <a:pt x="98425" y="739775"/>
                      <a:pt x="96044" y="725487"/>
                      <a:pt x="95250" y="714375"/>
                    </a:cubicBezTo>
                    <a:cubicBezTo>
                      <a:pt x="94456" y="703263"/>
                      <a:pt x="98426" y="696912"/>
                      <a:pt x="100013" y="685800"/>
                    </a:cubicBezTo>
                    <a:cubicBezTo>
                      <a:pt x="101600" y="674688"/>
                      <a:pt x="103981" y="658019"/>
                      <a:pt x="104775" y="647700"/>
                    </a:cubicBezTo>
                    <a:cubicBezTo>
                      <a:pt x="105569" y="637381"/>
                      <a:pt x="108744" y="631031"/>
                      <a:pt x="104775" y="623887"/>
                    </a:cubicBezTo>
                    <a:cubicBezTo>
                      <a:pt x="100806" y="616743"/>
                      <a:pt x="85726" y="618331"/>
                      <a:pt x="80963" y="604837"/>
                    </a:cubicBezTo>
                    <a:cubicBezTo>
                      <a:pt x="76200" y="591343"/>
                      <a:pt x="76994" y="561181"/>
                      <a:pt x="76200" y="542925"/>
                    </a:cubicBezTo>
                    <a:cubicBezTo>
                      <a:pt x="75406" y="524669"/>
                      <a:pt x="75406" y="508000"/>
                      <a:pt x="76200" y="495300"/>
                    </a:cubicBezTo>
                    <a:cubicBezTo>
                      <a:pt x="76994" y="482600"/>
                      <a:pt x="81757" y="477837"/>
                      <a:pt x="80963" y="466725"/>
                    </a:cubicBezTo>
                    <a:cubicBezTo>
                      <a:pt x="80169" y="455613"/>
                      <a:pt x="75407" y="439737"/>
                      <a:pt x="71438" y="428625"/>
                    </a:cubicBezTo>
                    <a:cubicBezTo>
                      <a:pt x="67469" y="417513"/>
                      <a:pt x="58737" y="412750"/>
                      <a:pt x="57150" y="400050"/>
                    </a:cubicBezTo>
                    <a:cubicBezTo>
                      <a:pt x="55563" y="387350"/>
                      <a:pt x="58738" y="381000"/>
                      <a:pt x="61913" y="352425"/>
                    </a:cubicBezTo>
                    <a:cubicBezTo>
                      <a:pt x="65088" y="323850"/>
                      <a:pt x="71438" y="255587"/>
                      <a:pt x="76200" y="228600"/>
                    </a:cubicBezTo>
                    <a:cubicBezTo>
                      <a:pt x="80962" y="201613"/>
                      <a:pt x="91282" y="202406"/>
                      <a:pt x="90488" y="190500"/>
                    </a:cubicBezTo>
                    <a:cubicBezTo>
                      <a:pt x="89694" y="178594"/>
                      <a:pt x="74613" y="168275"/>
                      <a:pt x="71438" y="157162"/>
                    </a:cubicBezTo>
                    <a:cubicBezTo>
                      <a:pt x="68263" y="146049"/>
                      <a:pt x="73025" y="136525"/>
                      <a:pt x="71438" y="123825"/>
                    </a:cubicBezTo>
                    <a:cubicBezTo>
                      <a:pt x="69851" y="111125"/>
                      <a:pt x="62707" y="96043"/>
                      <a:pt x="61913" y="80962"/>
                    </a:cubicBezTo>
                    <a:cubicBezTo>
                      <a:pt x="61119" y="65881"/>
                      <a:pt x="61912" y="46831"/>
                      <a:pt x="66675" y="33337"/>
                    </a:cubicBezTo>
                    <a:cubicBezTo>
                      <a:pt x="71438" y="19843"/>
                      <a:pt x="72232" y="10319"/>
                      <a:pt x="90488" y="0"/>
                    </a:cubicBezTo>
                  </a:path>
                </a:pathLst>
              </a:cu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2" name="Freeform 21"/>
              <p:cNvSpPr/>
              <p:nvPr/>
            </p:nvSpPr>
            <p:spPr>
              <a:xfrm>
                <a:off x="462083" y="3491330"/>
                <a:ext cx="418124" cy="31471"/>
              </a:xfrm>
              <a:custGeom>
                <a:avLst/>
                <a:gdLst>
                  <a:gd name="connsiteX0" fmla="*/ 419894 w 419894"/>
                  <a:gd name="connsiteY0" fmla="*/ 0 h 30956"/>
                  <a:gd name="connsiteX1" fmla="*/ 324644 w 419894"/>
                  <a:gd name="connsiteY1" fmla="*/ 19050 h 30956"/>
                  <a:gd name="connsiteX2" fmla="*/ 277019 w 419894"/>
                  <a:gd name="connsiteY2" fmla="*/ 28575 h 30956"/>
                  <a:gd name="connsiteX3" fmla="*/ 234156 w 419894"/>
                  <a:gd name="connsiteY3" fmla="*/ 28575 h 30956"/>
                  <a:gd name="connsiteX4" fmla="*/ 191294 w 419894"/>
                  <a:gd name="connsiteY4" fmla="*/ 28575 h 30956"/>
                  <a:gd name="connsiteX5" fmla="*/ 143669 w 419894"/>
                  <a:gd name="connsiteY5" fmla="*/ 28575 h 30956"/>
                  <a:gd name="connsiteX6" fmla="*/ 86519 w 419894"/>
                  <a:gd name="connsiteY6" fmla="*/ 28575 h 30956"/>
                  <a:gd name="connsiteX7" fmla="*/ 29369 w 419894"/>
                  <a:gd name="connsiteY7" fmla="*/ 14287 h 30956"/>
                  <a:gd name="connsiteX8" fmla="*/ 794 w 419894"/>
                  <a:gd name="connsiteY8" fmla="*/ 14287 h 30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894" h="30956">
                    <a:moveTo>
                      <a:pt x="419894" y="0"/>
                    </a:moveTo>
                    <a:lnTo>
                      <a:pt x="324644" y="19050"/>
                    </a:lnTo>
                    <a:cubicBezTo>
                      <a:pt x="300832" y="23812"/>
                      <a:pt x="292100" y="26988"/>
                      <a:pt x="277019" y="28575"/>
                    </a:cubicBezTo>
                    <a:cubicBezTo>
                      <a:pt x="261938" y="30162"/>
                      <a:pt x="234156" y="28575"/>
                      <a:pt x="234156" y="28575"/>
                    </a:cubicBezTo>
                    <a:lnTo>
                      <a:pt x="191294" y="28575"/>
                    </a:lnTo>
                    <a:lnTo>
                      <a:pt x="143669" y="28575"/>
                    </a:lnTo>
                    <a:cubicBezTo>
                      <a:pt x="126207" y="28575"/>
                      <a:pt x="105569" y="30956"/>
                      <a:pt x="86519" y="28575"/>
                    </a:cubicBezTo>
                    <a:cubicBezTo>
                      <a:pt x="67469" y="26194"/>
                      <a:pt x="43656" y="16668"/>
                      <a:pt x="29369" y="14287"/>
                    </a:cubicBezTo>
                    <a:cubicBezTo>
                      <a:pt x="15082" y="11906"/>
                      <a:pt x="0" y="19843"/>
                      <a:pt x="794" y="14287"/>
                    </a:cubicBezTo>
                  </a:path>
                </a:pathLst>
              </a:cu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3" name="Freeform 22"/>
              <p:cNvSpPr/>
              <p:nvPr/>
            </p:nvSpPr>
            <p:spPr>
              <a:xfrm>
                <a:off x="696168" y="2196907"/>
                <a:ext cx="226012" cy="1179485"/>
              </a:xfrm>
              <a:custGeom>
                <a:avLst/>
                <a:gdLst>
                  <a:gd name="connsiteX0" fmla="*/ 195263 w 227013"/>
                  <a:gd name="connsiteY0" fmla="*/ 1181100 h 1181100"/>
                  <a:gd name="connsiteX1" fmla="*/ 190500 w 227013"/>
                  <a:gd name="connsiteY1" fmla="*/ 1114425 h 1181100"/>
                  <a:gd name="connsiteX2" fmla="*/ 166688 w 227013"/>
                  <a:gd name="connsiteY2" fmla="*/ 1066800 h 1181100"/>
                  <a:gd name="connsiteX3" fmla="*/ 157163 w 227013"/>
                  <a:gd name="connsiteY3" fmla="*/ 1042987 h 1181100"/>
                  <a:gd name="connsiteX4" fmla="*/ 152400 w 227013"/>
                  <a:gd name="connsiteY4" fmla="*/ 1009650 h 1181100"/>
                  <a:gd name="connsiteX5" fmla="*/ 176213 w 227013"/>
                  <a:gd name="connsiteY5" fmla="*/ 995362 h 1181100"/>
                  <a:gd name="connsiteX6" fmla="*/ 209550 w 227013"/>
                  <a:gd name="connsiteY6" fmla="*/ 952500 h 1181100"/>
                  <a:gd name="connsiteX7" fmla="*/ 209550 w 227013"/>
                  <a:gd name="connsiteY7" fmla="*/ 933450 h 1181100"/>
                  <a:gd name="connsiteX8" fmla="*/ 200025 w 227013"/>
                  <a:gd name="connsiteY8" fmla="*/ 904875 h 1181100"/>
                  <a:gd name="connsiteX9" fmla="*/ 195263 w 227013"/>
                  <a:gd name="connsiteY9" fmla="*/ 885825 h 1181100"/>
                  <a:gd name="connsiteX10" fmla="*/ 185738 w 227013"/>
                  <a:gd name="connsiteY10" fmla="*/ 862012 h 1181100"/>
                  <a:gd name="connsiteX11" fmla="*/ 185738 w 227013"/>
                  <a:gd name="connsiteY11" fmla="*/ 842962 h 1181100"/>
                  <a:gd name="connsiteX12" fmla="*/ 200025 w 227013"/>
                  <a:gd name="connsiteY12" fmla="*/ 828675 h 1181100"/>
                  <a:gd name="connsiteX13" fmla="*/ 204788 w 227013"/>
                  <a:gd name="connsiteY13" fmla="*/ 800100 h 1181100"/>
                  <a:gd name="connsiteX14" fmla="*/ 223838 w 227013"/>
                  <a:gd name="connsiteY14" fmla="*/ 723900 h 1181100"/>
                  <a:gd name="connsiteX15" fmla="*/ 209550 w 227013"/>
                  <a:gd name="connsiteY15" fmla="*/ 695325 h 1181100"/>
                  <a:gd name="connsiteX16" fmla="*/ 204788 w 227013"/>
                  <a:gd name="connsiteY16" fmla="*/ 652462 h 1181100"/>
                  <a:gd name="connsiteX17" fmla="*/ 219075 w 227013"/>
                  <a:gd name="connsiteY17" fmla="*/ 585787 h 1181100"/>
                  <a:gd name="connsiteX18" fmla="*/ 219075 w 227013"/>
                  <a:gd name="connsiteY18" fmla="*/ 547687 h 1181100"/>
                  <a:gd name="connsiteX19" fmla="*/ 223838 w 227013"/>
                  <a:gd name="connsiteY19" fmla="*/ 500062 h 1181100"/>
                  <a:gd name="connsiteX20" fmla="*/ 223838 w 227013"/>
                  <a:gd name="connsiteY20" fmla="*/ 461962 h 1181100"/>
                  <a:gd name="connsiteX21" fmla="*/ 204788 w 227013"/>
                  <a:gd name="connsiteY21" fmla="*/ 457200 h 1181100"/>
                  <a:gd name="connsiteX22" fmla="*/ 166688 w 227013"/>
                  <a:gd name="connsiteY22" fmla="*/ 414337 h 1181100"/>
                  <a:gd name="connsiteX23" fmla="*/ 147638 w 227013"/>
                  <a:gd name="connsiteY23" fmla="*/ 357187 h 1181100"/>
                  <a:gd name="connsiteX24" fmla="*/ 123825 w 227013"/>
                  <a:gd name="connsiteY24" fmla="*/ 314325 h 1181100"/>
                  <a:gd name="connsiteX25" fmla="*/ 100013 w 227013"/>
                  <a:gd name="connsiteY25" fmla="*/ 300037 h 1181100"/>
                  <a:gd name="connsiteX26" fmla="*/ 76200 w 227013"/>
                  <a:gd name="connsiteY26" fmla="*/ 285750 h 1181100"/>
                  <a:gd name="connsiteX27" fmla="*/ 38100 w 227013"/>
                  <a:gd name="connsiteY27" fmla="*/ 242887 h 1181100"/>
                  <a:gd name="connsiteX28" fmla="*/ 23813 w 227013"/>
                  <a:gd name="connsiteY28" fmla="*/ 200025 h 1181100"/>
                  <a:gd name="connsiteX29" fmla="*/ 9525 w 227013"/>
                  <a:gd name="connsiteY29" fmla="*/ 161925 h 1181100"/>
                  <a:gd name="connsiteX30" fmla="*/ 9525 w 227013"/>
                  <a:gd name="connsiteY30" fmla="*/ 119062 h 1181100"/>
                  <a:gd name="connsiteX31" fmla="*/ 38100 w 227013"/>
                  <a:gd name="connsiteY31" fmla="*/ 85725 h 1181100"/>
                  <a:gd name="connsiteX32" fmla="*/ 23813 w 227013"/>
                  <a:gd name="connsiteY32" fmla="*/ 52387 h 1181100"/>
                  <a:gd name="connsiteX33" fmla="*/ 0 w 227013"/>
                  <a:gd name="connsiteY33"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7013" h="1181100">
                    <a:moveTo>
                      <a:pt x="195263" y="1181100"/>
                    </a:moveTo>
                    <a:cubicBezTo>
                      <a:pt x="195262" y="1157287"/>
                      <a:pt x="195262" y="1133475"/>
                      <a:pt x="190500" y="1114425"/>
                    </a:cubicBezTo>
                    <a:cubicBezTo>
                      <a:pt x="185738" y="1095375"/>
                      <a:pt x="172244" y="1078706"/>
                      <a:pt x="166688" y="1066800"/>
                    </a:cubicBezTo>
                    <a:cubicBezTo>
                      <a:pt x="161132" y="1054894"/>
                      <a:pt x="159544" y="1052512"/>
                      <a:pt x="157163" y="1042987"/>
                    </a:cubicBezTo>
                    <a:cubicBezTo>
                      <a:pt x="154782" y="1033462"/>
                      <a:pt x="149225" y="1017588"/>
                      <a:pt x="152400" y="1009650"/>
                    </a:cubicBezTo>
                    <a:cubicBezTo>
                      <a:pt x="155575" y="1001712"/>
                      <a:pt x="166688" y="1004887"/>
                      <a:pt x="176213" y="995362"/>
                    </a:cubicBezTo>
                    <a:cubicBezTo>
                      <a:pt x="185738" y="985837"/>
                      <a:pt x="203994" y="962819"/>
                      <a:pt x="209550" y="952500"/>
                    </a:cubicBezTo>
                    <a:cubicBezTo>
                      <a:pt x="215106" y="942181"/>
                      <a:pt x="211138" y="941388"/>
                      <a:pt x="209550" y="933450"/>
                    </a:cubicBezTo>
                    <a:cubicBezTo>
                      <a:pt x="207962" y="925512"/>
                      <a:pt x="202406" y="912812"/>
                      <a:pt x="200025" y="904875"/>
                    </a:cubicBezTo>
                    <a:cubicBezTo>
                      <a:pt x="197644" y="896938"/>
                      <a:pt x="197644" y="892969"/>
                      <a:pt x="195263" y="885825"/>
                    </a:cubicBezTo>
                    <a:cubicBezTo>
                      <a:pt x="192882" y="878681"/>
                      <a:pt x="187326" y="869156"/>
                      <a:pt x="185738" y="862012"/>
                    </a:cubicBezTo>
                    <a:cubicBezTo>
                      <a:pt x="184151" y="854868"/>
                      <a:pt x="183357" y="848518"/>
                      <a:pt x="185738" y="842962"/>
                    </a:cubicBezTo>
                    <a:cubicBezTo>
                      <a:pt x="188119" y="837406"/>
                      <a:pt x="196850" y="835819"/>
                      <a:pt x="200025" y="828675"/>
                    </a:cubicBezTo>
                    <a:cubicBezTo>
                      <a:pt x="203200" y="821531"/>
                      <a:pt x="200819" y="817563"/>
                      <a:pt x="204788" y="800100"/>
                    </a:cubicBezTo>
                    <a:cubicBezTo>
                      <a:pt x="208757" y="782638"/>
                      <a:pt x="223044" y="741362"/>
                      <a:pt x="223838" y="723900"/>
                    </a:cubicBezTo>
                    <a:cubicBezTo>
                      <a:pt x="224632" y="706438"/>
                      <a:pt x="212725" y="707231"/>
                      <a:pt x="209550" y="695325"/>
                    </a:cubicBezTo>
                    <a:cubicBezTo>
                      <a:pt x="206375" y="683419"/>
                      <a:pt x="203201" y="670718"/>
                      <a:pt x="204788" y="652462"/>
                    </a:cubicBezTo>
                    <a:cubicBezTo>
                      <a:pt x="206376" y="634206"/>
                      <a:pt x="216694" y="603249"/>
                      <a:pt x="219075" y="585787"/>
                    </a:cubicBezTo>
                    <a:cubicBezTo>
                      <a:pt x="221456" y="568325"/>
                      <a:pt x="218281" y="561974"/>
                      <a:pt x="219075" y="547687"/>
                    </a:cubicBezTo>
                    <a:cubicBezTo>
                      <a:pt x="219869" y="533400"/>
                      <a:pt x="223044" y="514349"/>
                      <a:pt x="223838" y="500062"/>
                    </a:cubicBezTo>
                    <a:cubicBezTo>
                      <a:pt x="224632" y="485775"/>
                      <a:pt x="227013" y="469106"/>
                      <a:pt x="223838" y="461962"/>
                    </a:cubicBezTo>
                    <a:cubicBezTo>
                      <a:pt x="220663" y="454818"/>
                      <a:pt x="214313" y="465137"/>
                      <a:pt x="204788" y="457200"/>
                    </a:cubicBezTo>
                    <a:cubicBezTo>
                      <a:pt x="195263" y="449263"/>
                      <a:pt x="176213" y="431006"/>
                      <a:pt x="166688" y="414337"/>
                    </a:cubicBezTo>
                    <a:cubicBezTo>
                      <a:pt x="157163" y="397668"/>
                      <a:pt x="154782" y="373856"/>
                      <a:pt x="147638" y="357187"/>
                    </a:cubicBezTo>
                    <a:cubicBezTo>
                      <a:pt x="140494" y="340518"/>
                      <a:pt x="131762" y="323850"/>
                      <a:pt x="123825" y="314325"/>
                    </a:cubicBezTo>
                    <a:cubicBezTo>
                      <a:pt x="115888" y="304800"/>
                      <a:pt x="100013" y="300037"/>
                      <a:pt x="100013" y="300037"/>
                    </a:cubicBezTo>
                    <a:cubicBezTo>
                      <a:pt x="92076" y="295275"/>
                      <a:pt x="86519" y="295275"/>
                      <a:pt x="76200" y="285750"/>
                    </a:cubicBezTo>
                    <a:cubicBezTo>
                      <a:pt x="65881" y="276225"/>
                      <a:pt x="46831" y="257174"/>
                      <a:pt x="38100" y="242887"/>
                    </a:cubicBezTo>
                    <a:cubicBezTo>
                      <a:pt x="29369" y="228600"/>
                      <a:pt x="28576" y="213519"/>
                      <a:pt x="23813" y="200025"/>
                    </a:cubicBezTo>
                    <a:cubicBezTo>
                      <a:pt x="19050" y="186531"/>
                      <a:pt x="11906" y="175419"/>
                      <a:pt x="9525" y="161925"/>
                    </a:cubicBezTo>
                    <a:cubicBezTo>
                      <a:pt x="7144" y="148431"/>
                      <a:pt x="4762" y="131762"/>
                      <a:pt x="9525" y="119062"/>
                    </a:cubicBezTo>
                    <a:cubicBezTo>
                      <a:pt x="14288" y="106362"/>
                      <a:pt x="35719" y="96837"/>
                      <a:pt x="38100" y="85725"/>
                    </a:cubicBezTo>
                    <a:cubicBezTo>
                      <a:pt x="40481" y="74613"/>
                      <a:pt x="30163" y="66675"/>
                      <a:pt x="23813" y="52387"/>
                    </a:cubicBezTo>
                    <a:cubicBezTo>
                      <a:pt x="17463" y="38099"/>
                      <a:pt x="4762" y="10319"/>
                      <a:pt x="0" y="0"/>
                    </a:cubicBezTo>
                  </a:path>
                </a:pathLst>
              </a:cu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4" name="Freeform 23"/>
              <p:cNvSpPr/>
              <p:nvPr/>
            </p:nvSpPr>
            <p:spPr>
              <a:xfrm>
                <a:off x="407194" y="1852092"/>
                <a:ext cx="282516" cy="344815"/>
              </a:xfrm>
              <a:custGeom>
                <a:avLst/>
                <a:gdLst>
                  <a:gd name="connsiteX0" fmla="*/ 283369 w 283369"/>
                  <a:gd name="connsiteY0" fmla="*/ 342900 h 342900"/>
                  <a:gd name="connsiteX1" fmla="*/ 226219 w 283369"/>
                  <a:gd name="connsiteY1" fmla="*/ 290512 h 342900"/>
                  <a:gd name="connsiteX2" fmla="*/ 202406 w 283369"/>
                  <a:gd name="connsiteY2" fmla="*/ 257175 h 342900"/>
                  <a:gd name="connsiteX3" fmla="*/ 178594 w 283369"/>
                  <a:gd name="connsiteY3" fmla="*/ 223837 h 342900"/>
                  <a:gd name="connsiteX4" fmla="*/ 159544 w 283369"/>
                  <a:gd name="connsiteY4" fmla="*/ 209550 h 342900"/>
                  <a:gd name="connsiteX5" fmla="*/ 145256 w 283369"/>
                  <a:gd name="connsiteY5" fmla="*/ 180975 h 342900"/>
                  <a:gd name="connsiteX6" fmla="*/ 140494 w 283369"/>
                  <a:gd name="connsiteY6" fmla="*/ 123825 h 342900"/>
                  <a:gd name="connsiteX7" fmla="*/ 111919 w 283369"/>
                  <a:gd name="connsiteY7" fmla="*/ 76200 h 342900"/>
                  <a:gd name="connsiteX8" fmla="*/ 88106 w 283369"/>
                  <a:gd name="connsiteY8" fmla="*/ 33337 h 342900"/>
                  <a:gd name="connsiteX9" fmla="*/ 50006 w 283369"/>
                  <a:gd name="connsiteY9"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369" h="342900">
                    <a:moveTo>
                      <a:pt x="283369" y="342900"/>
                    </a:moveTo>
                    <a:cubicBezTo>
                      <a:pt x="261541" y="323849"/>
                      <a:pt x="239713" y="304799"/>
                      <a:pt x="226219" y="290512"/>
                    </a:cubicBezTo>
                    <a:cubicBezTo>
                      <a:pt x="212725" y="276225"/>
                      <a:pt x="202406" y="257175"/>
                      <a:pt x="202406" y="257175"/>
                    </a:cubicBezTo>
                    <a:cubicBezTo>
                      <a:pt x="194469" y="246063"/>
                      <a:pt x="185738" y="231774"/>
                      <a:pt x="178594" y="223837"/>
                    </a:cubicBezTo>
                    <a:cubicBezTo>
                      <a:pt x="171450" y="215900"/>
                      <a:pt x="165100" y="216694"/>
                      <a:pt x="159544" y="209550"/>
                    </a:cubicBezTo>
                    <a:cubicBezTo>
                      <a:pt x="153988" y="202406"/>
                      <a:pt x="148431" y="195262"/>
                      <a:pt x="145256" y="180975"/>
                    </a:cubicBezTo>
                    <a:cubicBezTo>
                      <a:pt x="142081" y="166688"/>
                      <a:pt x="146050" y="141287"/>
                      <a:pt x="140494" y="123825"/>
                    </a:cubicBezTo>
                    <a:cubicBezTo>
                      <a:pt x="134938" y="106363"/>
                      <a:pt x="120650" y="91281"/>
                      <a:pt x="111919" y="76200"/>
                    </a:cubicBezTo>
                    <a:cubicBezTo>
                      <a:pt x="103188" y="61119"/>
                      <a:pt x="98425" y="46037"/>
                      <a:pt x="88106" y="33337"/>
                    </a:cubicBezTo>
                    <a:cubicBezTo>
                      <a:pt x="77787" y="20637"/>
                      <a:pt x="0" y="20637"/>
                      <a:pt x="50006"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5" name="Freeform 24"/>
              <p:cNvSpPr/>
              <p:nvPr/>
            </p:nvSpPr>
            <p:spPr>
              <a:xfrm>
                <a:off x="450783" y="2586875"/>
                <a:ext cx="448796" cy="413230"/>
              </a:xfrm>
              <a:custGeom>
                <a:avLst/>
                <a:gdLst>
                  <a:gd name="connsiteX0" fmla="*/ 449262 w 449262"/>
                  <a:gd name="connsiteY0" fmla="*/ 414337 h 414337"/>
                  <a:gd name="connsiteX1" fmla="*/ 401637 w 449262"/>
                  <a:gd name="connsiteY1" fmla="*/ 390525 h 414337"/>
                  <a:gd name="connsiteX2" fmla="*/ 373062 w 449262"/>
                  <a:gd name="connsiteY2" fmla="*/ 357187 h 414337"/>
                  <a:gd name="connsiteX3" fmla="*/ 349249 w 449262"/>
                  <a:gd name="connsiteY3" fmla="*/ 333375 h 414337"/>
                  <a:gd name="connsiteX4" fmla="*/ 306387 w 449262"/>
                  <a:gd name="connsiteY4" fmla="*/ 295275 h 414337"/>
                  <a:gd name="connsiteX5" fmla="*/ 263524 w 449262"/>
                  <a:gd name="connsiteY5" fmla="*/ 295275 h 414337"/>
                  <a:gd name="connsiteX6" fmla="*/ 244474 w 449262"/>
                  <a:gd name="connsiteY6" fmla="*/ 276225 h 414337"/>
                  <a:gd name="connsiteX7" fmla="*/ 225424 w 449262"/>
                  <a:gd name="connsiteY7" fmla="*/ 228600 h 414337"/>
                  <a:gd name="connsiteX8" fmla="*/ 182562 w 449262"/>
                  <a:gd name="connsiteY8" fmla="*/ 133350 h 414337"/>
                  <a:gd name="connsiteX9" fmla="*/ 177799 w 449262"/>
                  <a:gd name="connsiteY9" fmla="*/ 100012 h 414337"/>
                  <a:gd name="connsiteX10" fmla="*/ 134937 w 449262"/>
                  <a:gd name="connsiteY10" fmla="*/ 76200 h 414337"/>
                  <a:gd name="connsiteX11" fmla="*/ 101599 w 449262"/>
                  <a:gd name="connsiteY11" fmla="*/ 47625 h 414337"/>
                  <a:gd name="connsiteX12" fmla="*/ 63499 w 449262"/>
                  <a:gd name="connsiteY12" fmla="*/ 38100 h 414337"/>
                  <a:gd name="connsiteX13" fmla="*/ 34924 w 449262"/>
                  <a:gd name="connsiteY13" fmla="*/ 19050 h 414337"/>
                  <a:gd name="connsiteX14" fmla="*/ 20637 w 449262"/>
                  <a:gd name="connsiteY14" fmla="*/ 0 h 41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9262" h="414337">
                    <a:moveTo>
                      <a:pt x="449262" y="414337"/>
                    </a:moveTo>
                    <a:cubicBezTo>
                      <a:pt x="431799" y="407193"/>
                      <a:pt x="414337" y="400050"/>
                      <a:pt x="401637" y="390525"/>
                    </a:cubicBezTo>
                    <a:cubicBezTo>
                      <a:pt x="388937" y="381000"/>
                      <a:pt x="381793" y="366712"/>
                      <a:pt x="373062" y="357187"/>
                    </a:cubicBezTo>
                    <a:cubicBezTo>
                      <a:pt x="364331" y="347662"/>
                      <a:pt x="360362" y="343694"/>
                      <a:pt x="349249" y="333375"/>
                    </a:cubicBezTo>
                    <a:cubicBezTo>
                      <a:pt x="338136" y="323056"/>
                      <a:pt x="320675" y="301625"/>
                      <a:pt x="306387" y="295275"/>
                    </a:cubicBezTo>
                    <a:cubicBezTo>
                      <a:pt x="292099" y="288925"/>
                      <a:pt x="273843" y="298450"/>
                      <a:pt x="263524" y="295275"/>
                    </a:cubicBezTo>
                    <a:cubicBezTo>
                      <a:pt x="253205" y="292100"/>
                      <a:pt x="250824" y="287337"/>
                      <a:pt x="244474" y="276225"/>
                    </a:cubicBezTo>
                    <a:cubicBezTo>
                      <a:pt x="238124" y="265113"/>
                      <a:pt x="235743" y="252413"/>
                      <a:pt x="225424" y="228600"/>
                    </a:cubicBezTo>
                    <a:cubicBezTo>
                      <a:pt x="215105" y="204788"/>
                      <a:pt x="190499" y="154781"/>
                      <a:pt x="182562" y="133350"/>
                    </a:cubicBezTo>
                    <a:cubicBezTo>
                      <a:pt x="174625" y="111919"/>
                      <a:pt x="185736" y="109537"/>
                      <a:pt x="177799" y="100012"/>
                    </a:cubicBezTo>
                    <a:cubicBezTo>
                      <a:pt x="169862" y="90487"/>
                      <a:pt x="147637" y="84931"/>
                      <a:pt x="134937" y="76200"/>
                    </a:cubicBezTo>
                    <a:cubicBezTo>
                      <a:pt x="122237" y="67469"/>
                      <a:pt x="113505" y="53975"/>
                      <a:pt x="101599" y="47625"/>
                    </a:cubicBezTo>
                    <a:cubicBezTo>
                      <a:pt x="89693" y="41275"/>
                      <a:pt x="74611" y="42862"/>
                      <a:pt x="63499" y="38100"/>
                    </a:cubicBezTo>
                    <a:cubicBezTo>
                      <a:pt x="52387" y="33338"/>
                      <a:pt x="42068" y="25400"/>
                      <a:pt x="34924" y="19050"/>
                    </a:cubicBezTo>
                    <a:cubicBezTo>
                      <a:pt x="27780" y="12700"/>
                      <a:pt x="0" y="15081"/>
                      <a:pt x="20637"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6" name="Freeform 25"/>
              <p:cNvSpPr/>
              <p:nvPr/>
            </p:nvSpPr>
            <p:spPr>
              <a:xfrm>
                <a:off x="418495" y="2834540"/>
                <a:ext cx="258300" cy="25998"/>
              </a:xfrm>
              <a:custGeom>
                <a:avLst/>
                <a:gdLst>
                  <a:gd name="connsiteX0" fmla="*/ 257175 w 257175"/>
                  <a:gd name="connsiteY0" fmla="*/ 0 h 25399"/>
                  <a:gd name="connsiteX1" fmla="*/ 176213 w 257175"/>
                  <a:gd name="connsiteY1" fmla="*/ 4762 h 25399"/>
                  <a:gd name="connsiteX2" fmla="*/ 142875 w 257175"/>
                  <a:gd name="connsiteY2" fmla="*/ 19050 h 25399"/>
                  <a:gd name="connsiteX3" fmla="*/ 104775 w 257175"/>
                  <a:gd name="connsiteY3" fmla="*/ 23812 h 25399"/>
                  <a:gd name="connsiteX4" fmla="*/ 52388 w 257175"/>
                  <a:gd name="connsiteY4" fmla="*/ 23812 h 25399"/>
                  <a:gd name="connsiteX5" fmla="*/ 0 w 257175"/>
                  <a:gd name="connsiteY5" fmla="*/ 14287 h 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75" h="25399">
                    <a:moveTo>
                      <a:pt x="257175" y="0"/>
                    </a:moveTo>
                    <a:cubicBezTo>
                      <a:pt x="226219" y="793"/>
                      <a:pt x="195263" y="1587"/>
                      <a:pt x="176213" y="4762"/>
                    </a:cubicBezTo>
                    <a:cubicBezTo>
                      <a:pt x="157163" y="7937"/>
                      <a:pt x="154781" y="15875"/>
                      <a:pt x="142875" y="19050"/>
                    </a:cubicBezTo>
                    <a:cubicBezTo>
                      <a:pt x="130969" y="22225"/>
                      <a:pt x="119856" y="23018"/>
                      <a:pt x="104775" y="23812"/>
                    </a:cubicBezTo>
                    <a:cubicBezTo>
                      <a:pt x="89694" y="24606"/>
                      <a:pt x="69850" y="25399"/>
                      <a:pt x="52388" y="23812"/>
                    </a:cubicBezTo>
                    <a:cubicBezTo>
                      <a:pt x="34926" y="22225"/>
                      <a:pt x="7938" y="19843"/>
                      <a:pt x="0" y="14287"/>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7" name="Freeform 26"/>
              <p:cNvSpPr/>
              <p:nvPr/>
            </p:nvSpPr>
            <p:spPr>
              <a:xfrm>
                <a:off x="775271" y="1310240"/>
                <a:ext cx="576332" cy="1280741"/>
              </a:xfrm>
              <a:custGeom>
                <a:avLst/>
                <a:gdLst>
                  <a:gd name="connsiteX0" fmla="*/ 87312 w 577849"/>
                  <a:gd name="connsiteY0" fmla="*/ 1281112 h 1281112"/>
                  <a:gd name="connsiteX1" fmla="*/ 96837 w 577849"/>
                  <a:gd name="connsiteY1" fmla="*/ 1181100 h 1281112"/>
                  <a:gd name="connsiteX2" fmla="*/ 82549 w 577849"/>
                  <a:gd name="connsiteY2" fmla="*/ 1128712 h 1281112"/>
                  <a:gd name="connsiteX3" fmla="*/ 63499 w 577849"/>
                  <a:gd name="connsiteY3" fmla="*/ 1081087 h 1281112"/>
                  <a:gd name="connsiteX4" fmla="*/ 44449 w 577849"/>
                  <a:gd name="connsiteY4" fmla="*/ 1047750 h 1281112"/>
                  <a:gd name="connsiteX5" fmla="*/ 11112 w 577849"/>
                  <a:gd name="connsiteY5" fmla="*/ 1033462 h 1281112"/>
                  <a:gd name="connsiteX6" fmla="*/ 1587 w 577849"/>
                  <a:gd name="connsiteY6" fmla="*/ 990600 h 1281112"/>
                  <a:gd name="connsiteX7" fmla="*/ 20637 w 577849"/>
                  <a:gd name="connsiteY7" fmla="*/ 923925 h 1281112"/>
                  <a:gd name="connsiteX8" fmla="*/ 44449 w 577849"/>
                  <a:gd name="connsiteY8" fmla="*/ 866775 h 1281112"/>
                  <a:gd name="connsiteX9" fmla="*/ 44449 w 577849"/>
                  <a:gd name="connsiteY9" fmla="*/ 823912 h 1281112"/>
                  <a:gd name="connsiteX10" fmla="*/ 58737 w 577849"/>
                  <a:gd name="connsiteY10" fmla="*/ 771525 h 1281112"/>
                  <a:gd name="connsiteX11" fmla="*/ 87312 w 577849"/>
                  <a:gd name="connsiteY11" fmla="*/ 666750 h 1281112"/>
                  <a:gd name="connsiteX12" fmla="*/ 125412 w 577849"/>
                  <a:gd name="connsiteY12" fmla="*/ 604837 h 1281112"/>
                  <a:gd name="connsiteX13" fmla="*/ 125412 w 577849"/>
                  <a:gd name="connsiteY13" fmla="*/ 542925 h 1281112"/>
                  <a:gd name="connsiteX14" fmla="*/ 163512 w 577849"/>
                  <a:gd name="connsiteY14" fmla="*/ 471487 h 1281112"/>
                  <a:gd name="connsiteX15" fmla="*/ 192087 w 577849"/>
                  <a:gd name="connsiteY15" fmla="*/ 419100 h 1281112"/>
                  <a:gd name="connsiteX16" fmla="*/ 230187 w 577849"/>
                  <a:gd name="connsiteY16" fmla="*/ 319087 h 1281112"/>
                  <a:gd name="connsiteX17" fmla="*/ 249237 w 577849"/>
                  <a:gd name="connsiteY17" fmla="*/ 242887 h 1281112"/>
                  <a:gd name="connsiteX18" fmla="*/ 263524 w 577849"/>
                  <a:gd name="connsiteY18" fmla="*/ 185737 h 1281112"/>
                  <a:gd name="connsiteX19" fmla="*/ 277812 w 577849"/>
                  <a:gd name="connsiteY19" fmla="*/ 128587 h 1281112"/>
                  <a:gd name="connsiteX20" fmla="*/ 330199 w 577849"/>
                  <a:gd name="connsiteY20" fmla="*/ 104775 h 1281112"/>
                  <a:gd name="connsiteX21" fmla="*/ 434974 w 577849"/>
                  <a:gd name="connsiteY21" fmla="*/ 61912 h 1281112"/>
                  <a:gd name="connsiteX22" fmla="*/ 487362 w 577849"/>
                  <a:gd name="connsiteY22" fmla="*/ 38100 h 1281112"/>
                  <a:gd name="connsiteX23" fmla="*/ 539749 w 577849"/>
                  <a:gd name="connsiteY23" fmla="*/ 19050 h 1281112"/>
                  <a:gd name="connsiteX24" fmla="*/ 577849 w 577849"/>
                  <a:gd name="connsiteY24" fmla="*/ 0 h 1281112"/>
                  <a:gd name="connsiteX25" fmla="*/ 577849 w 577849"/>
                  <a:gd name="connsiteY25" fmla="*/ 0 h 128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7849" h="1281112">
                    <a:moveTo>
                      <a:pt x="87312" y="1281112"/>
                    </a:moveTo>
                    <a:cubicBezTo>
                      <a:pt x="92471" y="1243806"/>
                      <a:pt x="97631" y="1206500"/>
                      <a:pt x="96837" y="1181100"/>
                    </a:cubicBezTo>
                    <a:cubicBezTo>
                      <a:pt x="96043" y="1155700"/>
                      <a:pt x="88105" y="1145381"/>
                      <a:pt x="82549" y="1128712"/>
                    </a:cubicBezTo>
                    <a:cubicBezTo>
                      <a:pt x="76993" y="1112043"/>
                      <a:pt x="69849" y="1094581"/>
                      <a:pt x="63499" y="1081087"/>
                    </a:cubicBezTo>
                    <a:cubicBezTo>
                      <a:pt x="57149" y="1067593"/>
                      <a:pt x="53180" y="1055687"/>
                      <a:pt x="44449" y="1047750"/>
                    </a:cubicBezTo>
                    <a:cubicBezTo>
                      <a:pt x="35718" y="1039813"/>
                      <a:pt x="18256" y="1042987"/>
                      <a:pt x="11112" y="1033462"/>
                    </a:cubicBezTo>
                    <a:cubicBezTo>
                      <a:pt x="3968" y="1023937"/>
                      <a:pt x="0" y="1008856"/>
                      <a:pt x="1587" y="990600"/>
                    </a:cubicBezTo>
                    <a:cubicBezTo>
                      <a:pt x="3175" y="972344"/>
                      <a:pt x="13493" y="944562"/>
                      <a:pt x="20637" y="923925"/>
                    </a:cubicBezTo>
                    <a:cubicBezTo>
                      <a:pt x="27781" y="903288"/>
                      <a:pt x="40480" y="883444"/>
                      <a:pt x="44449" y="866775"/>
                    </a:cubicBezTo>
                    <a:cubicBezTo>
                      <a:pt x="48418" y="850106"/>
                      <a:pt x="42068" y="839787"/>
                      <a:pt x="44449" y="823912"/>
                    </a:cubicBezTo>
                    <a:cubicBezTo>
                      <a:pt x="46830" y="808037"/>
                      <a:pt x="58737" y="771525"/>
                      <a:pt x="58737" y="771525"/>
                    </a:cubicBezTo>
                    <a:cubicBezTo>
                      <a:pt x="65881" y="745331"/>
                      <a:pt x="76200" y="694531"/>
                      <a:pt x="87312" y="666750"/>
                    </a:cubicBezTo>
                    <a:cubicBezTo>
                      <a:pt x="98424" y="638969"/>
                      <a:pt x="119062" y="625474"/>
                      <a:pt x="125412" y="604837"/>
                    </a:cubicBezTo>
                    <a:cubicBezTo>
                      <a:pt x="131762" y="584200"/>
                      <a:pt x="119062" y="565150"/>
                      <a:pt x="125412" y="542925"/>
                    </a:cubicBezTo>
                    <a:cubicBezTo>
                      <a:pt x="131762" y="520700"/>
                      <a:pt x="152400" y="492124"/>
                      <a:pt x="163512" y="471487"/>
                    </a:cubicBezTo>
                    <a:cubicBezTo>
                      <a:pt x="174624" y="450850"/>
                      <a:pt x="180975" y="444500"/>
                      <a:pt x="192087" y="419100"/>
                    </a:cubicBezTo>
                    <a:cubicBezTo>
                      <a:pt x="203199" y="393700"/>
                      <a:pt x="220662" y="348456"/>
                      <a:pt x="230187" y="319087"/>
                    </a:cubicBezTo>
                    <a:cubicBezTo>
                      <a:pt x="239712" y="289718"/>
                      <a:pt x="249237" y="242887"/>
                      <a:pt x="249237" y="242887"/>
                    </a:cubicBezTo>
                    <a:lnTo>
                      <a:pt x="263524" y="185737"/>
                    </a:lnTo>
                    <a:cubicBezTo>
                      <a:pt x="268286" y="166687"/>
                      <a:pt x="266700" y="142081"/>
                      <a:pt x="277812" y="128587"/>
                    </a:cubicBezTo>
                    <a:cubicBezTo>
                      <a:pt x="288925" y="115093"/>
                      <a:pt x="304005" y="115887"/>
                      <a:pt x="330199" y="104775"/>
                    </a:cubicBezTo>
                    <a:cubicBezTo>
                      <a:pt x="356393" y="93663"/>
                      <a:pt x="408780" y="73024"/>
                      <a:pt x="434974" y="61912"/>
                    </a:cubicBezTo>
                    <a:cubicBezTo>
                      <a:pt x="461168" y="50800"/>
                      <a:pt x="469900" y="45244"/>
                      <a:pt x="487362" y="38100"/>
                    </a:cubicBezTo>
                    <a:cubicBezTo>
                      <a:pt x="504824" y="30956"/>
                      <a:pt x="524668" y="25400"/>
                      <a:pt x="539749" y="19050"/>
                    </a:cubicBezTo>
                    <a:cubicBezTo>
                      <a:pt x="554830" y="12700"/>
                      <a:pt x="577849" y="0"/>
                      <a:pt x="577849" y="0"/>
                    </a:cubicBezTo>
                    <a:lnTo>
                      <a:pt x="577849" y="0"/>
                    </a:lnTo>
                  </a:path>
                </a:pathLst>
              </a:custGeom>
              <a:ln w="1270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8" name="Freeform 27"/>
              <p:cNvSpPr/>
              <p:nvPr/>
            </p:nvSpPr>
            <p:spPr>
              <a:xfrm>
                <a:off x="684866" y="1304767"/>
                <a:ext cx="342247" cy="243560"/>
              </a:xfrm>
              <a:custGeom>
                <a:avLst/>
                <a:gdLst>
                  <a:gd name="connsiteX0" fmla="*/ 0 w 340519"/>
                  <a:gd name="connsiteY0" fmla="*/ 0 h 242888"/>
                  <a:gd name="connsiteX1" fmla="*/ 38100 w 340519"/>
                  <a:gd name="connsiteY1" fmla="*/ 76200 h 242888"/>
                  <a:gd name="connsiteX2" fmla="*/ 95250 w 340519"/>
                  <a:gd name="connsiteY2" fmla="*/ 104775 h 242888"/>
                  <a:gd name="connsiteX3" fmla="*/ 185738 w 340519"/>
                  <a:gd name="connsiteY3" fmla="*/ 138113 h 242888"/>
                  <a:gd name="connsiteX4" fmla="*/ 233363 w 340519"/>
                  <a:gd name="connsiteY4" fmla="*/ 152400 h 242888"/>
                  <a:gd name="connsiteX5" fmla="*/ 290513 w 340519"/>
                  <a:gd name="connsiteY5" fmla="*/ 161925 h 242888"/>
                  <a:gd name="connsiteX6" fmla="*/ 319088 w 340519"/>
                  <a:gd name="connsiteY6" fmla="*/ 161925 h 242888"/>
                  <a:gd name="connsiteX7" fmla="*/ 323850 w 340519"/>
                  <a:gd name="connsiteY7" fmla="*/ 195263 h 242888"/>
                  <a:gd name="connsiteX8" fmla="*/ 333375 w 340519"/>
                  <a:gd name="connsiteY8" fmla="*/ 223838 h 242888"/>
                  <a:gd name="connsiteX9" fmla="*/ 338138 w 340519"/>
                  <a:gd name="connsiteY9" fmla="*/ 242888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519" h="242888">
                    <a:moveTo>
                      <a:pt x="0" y="0"/>
                    </a:moveTo>
                    <a:cubicBezTo>
                      <a:pt x="11112" y="29369"/>
                      <a:pt x="22225" y="58738"/>
                      <a:pt x="38100" y="76200"/>
                    </a:cubicBezTo>
                    <a:cubicBezTo>
                      <a:pt x="53975" y="93662"/>
                      <a:pt x="70644" y="94456"/>
                      <a:pt x="95250" y="104775"/>
                    </a:cubicBezTo>
                    <a:cubicBezTo>
                      <a:pt x="119856" y="115094"/>
                      <a:pt x="162719" y="130176"/>
                      <a:pt x="185738" y="138113"/>
                    </a:cubicBezTo>
                    <a:cubicBezTo>
                      <a:pt x="208757" y="146050"/>
                      <a:pt x="215900" y="148431"/>
                      <a:pt x="233363" y="152400"/>
                    </a:cubicBezTo>
                    <a:cubicBezTo>
                      <a:pt x="250826" y="156369"/>
                      <a:pt x="276226" y="160338"/>
                      <a:pt x="290513" y="161925"/>
                    </a:cubicBezTo>
                    <a:cubicBezTo>
                      <a:pt x="304800" y="163512"/>
                      <a:pt x="313532" y="156369"/>
                      <a:pt x="319088" y="161925"/>
                    </a:cubicBezTo>
                    <a:cubicBezTo>
                      <a:pt x="324644" y="167481"/>
                      <a:pt x="321469" y="184944"/>
                      <a:pt x="323850" y="195263"/>
                    </a:cubicBezTo>
                    <a:cubicBezTo>
                      <a:pt x="326231" y="205582"/>
                      <a:pt x="330994" y="215901"/>
                      <a:pt x="333375" y="223838"/>
                    </a:cubicBezTo>
                    <a:cubicBezTo>
                      <a:pt x="335756" y="231775"/>
                      <a:pt x="340519" y="241301"/>
                      <a:pt x="338138" y="242888"/>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29" name="Freeform 28"/>
              <p:cNvSpPr/>
              <p:nvPr/>
            </p:nvSpPr>
            <p:spPr>
              <a:xfrm>
                <a:off x="896350" y="1304767"/>
                <a:ext cx="127535" cy="201142"/>
              </a:xfrm>
              <a:custGeom>
                <a:avLst/>
                <a:gdLst>
                  <a:gd name="connsiteX0" fmla="*/ 0 w 128588"/>
                  <a:gd name="connsiteY0" fmla="*/ 0 h 200025"/>
                  <a:gd name="connsiteX1" fmla="*/ 47625 w 128588"/>
                  <a:gd name="connsiteY1" fmla="*/ 47625 h 200025"/>
                  <a:gd name="connsiteX2" fmla="*/ 85725 w 128588"/>
                  <a:gd name="connsiteY2" fmla="*/ 104775 h 200025"/>
                  <a:gd name="connsiteX3" fmla="*/ 95250 w 128588"/>
                  <a:gd name="connsiteY3" fmla="*/ 142875 h 200025"/>
                  <a:gd name="connsiteX4" fmla="*/ 100013 w 128588"/>
                  <a:gd name="connsiteY4" fmla="*/ 176213 h 200025"/>
                  <a:gd name="connsiteX5" fmla="*/ 128588 w 128588"/>
                  <a:gd name="connsiteY5" fmla="*/ 200025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88" h="200025">
                    <a:moveTo>
                      <a:pt x="0" y="0"/>
                    </a:moveTo>
                    <a:cubicBezTo>
                      <a:pt x="16669" y="15081"/>
                      <a:pt x="33338" y="30163"/>
                      <a:pt x="47625" y="47625"/>
                    </a:cubicBezTo>
                    <a:cubicBezTo>
                      <a:pt x="61912" y="65087"/>
                      <a:pt x="77788" y="88900"/>
                      <a:pt x="85725" y="104775"/>
                    </a:cubicBezTo>
                    <a:cubicBezTo>
                      <a:pt x="93662" y="120650"/>
                      <a:pt x="92869" y="130969"/>
                      <a:pt x="95250" y="142875"/>
                    </a:cubicBezTo>
                    <a:cubicBezTo>
                      <a:pt x="97631" y="154781"/>
                      <a:pt x="94457" y="166688"/>
                      <a:pt x="100013" y="176213"/>
                    </a:cubicBezTo>
                    <a:cubicBezTo>
                      <a:pt x="105569" y="185738"/>
                      <a:pt x="122238" y="193675"/>
                      <a:pt x="128588" y="20002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0" name="Freeform 29"/>
              <p:cNvSpPr/>
              <p:nvPr/>
            </p:nvSpPr>
            <p:spPr>
              <a:xfrm>
                <a:off x="799488" y="1500435"/>
                <a:ext cx="679651" cy="649949"/>
              </a:xfrm>
              <a:custGeom>
                <a:avLst/>
                <a:gdLst>
                  <a:gd name="connsiteX0" fmla="*/ 667544 w 680244"/>
                  <a:gd name="connsiteY0" fmla="*/ 0 h 650081"/>
                  <a:gd name="connsiteX1" fmla="*/ 662782 w 680244"/>
                  <a:gd name="connsiteY1" fmla="*/ 85725 h 650081"/>
                  <a:gd name="connsiteX2" fmla="*/ 672307 w 680244"/>
                  <a:gd name="connsiteY2" fmla="*/ 119062 h 650081"/>
                  <a:gd name="connsiteX3" fmla="*/ 615157 w 680244"/>
                  <a:gd name="connsiteY3" fmla="*/ 166687 h 650081"/>
                  <a:gd name="connsiteX4" fmla="*/ 500857 w 680244"/>
                  <a:gd name="connsiteY4" fmla="*/ 233362 h 650081"/>
                  <a:gd name="connsiteX5" fmla="*/ 377032 w 680244"/>
                  <a:gd name="connsiteY5" fmla="*/ 276225 h 650081"/>
                  <a:gd name="connsiteX6" fmla="*/ 367507 w 680244"/>
                  <a:gd name="connsiteY6" fmla="*/ 304800 h 650081"/>
                  <a:gd name="connsiteX7" fmla="*/ 343694 w 680244"/>
                  <a:gd name="connsiteY7" fmla="*/ 323850 h 650081"/>
                  <a:gd name="connsiteX8" fmla="*/ 196057 w 680244"/>
                  <a:gd name="connsiteY8" fmla="*/ 385762 h 650081"/>
                  <a:gd name="connsiteX9" fmla="*/ 177007 w 680244"/>
                  <a:gd name="connsiteY9" fmla="*/ 423862 h 650081"/>
                  <a:gd name="connsiteX10" fmla="*/ 153194 w 680244"/>
                  <a:gd name="connsiteY10" fmla="*/ 485775 h 650081"/>
                  <a:gd name="connsiteX11" fmla="*/ 138907 w 680244"/>
                  <a:gd name="connsiteY11" fmla="*/ 552450 h 650081"/>
                  <a:gd name="connsiteX12" fmla="*/ 38894 w 680244"/>
                  <a:gd name="connsiteY12" fmla="*/ 619125 h 650081"/>
                  <a:gd name="connsiteX13" fmla="*/ 19844 w 680244"/>
                  <a:gd name="connsiteY13" fmla="*/ 642937 h 65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0244" h="650081">
                    <a:moveTo>
                      <a:pt x="667544" y="0"/>
                    </a:moveTo>
                    <a:cubicBezTo>
                      <a:pt x="664766" y="32940"/>
                      <a:pt x="661988" y="65881"/>
                      <a:pt x="662782" y="85725"/>
                    </a:cubicBezTo>
                    <a:cubicBezTo>
                      <a:pt x="663576" y="105569"/>
                      <a:pt x="680244" y="105568"/>
                      <a:pt x="672307" y="119062"/>
                    </a:cubicBezTo>
                    <a:cubicBezTo>
                      <a:pt x="664370" y="132556"/>
                      <a:pt x="643732" y="147637"/>
                      <a:pt x="615157" y="166687"/>
                    </a:cubicBezTo>
                    <a:cubicBezTo>
                      <a:pt x="586582" y="185737"/>
                      <a:pt x="540544" y="215106"/>
                      <a:pt x="500857" y="233362"/>
                    </a:cubicBezTo>
                    <a:cubicBezTo>
                      <a:pt x="461170" y="251618"/>
                      <a:pt x="399257" y="264319"/>
                      <a:pt x="377032" y="276225"/>
                    </a:cubicBezTo>
                    <a:cubicBezTo>
                      <a:pt x="354807" y="288131"/>
                      <a:pt x="373063" y="296863"/>
                      <a:pt x="367507" y="304800"/>
                    </a:cubicBezTo>
                    <a:cubicBezTo>
                      <a:pt x="361951" y="312738"/>
                      <a:pt x="372269" y="310356"/>
                      <a:pt x="343694" y="323850"/>
                    </a:cubicBezTo>
                    <a:cubicBezTo>
                      <a:pt x="315119" y="337344"/>
                      <a:pt x="223838" y="369093"/>
                      <a:pt x="196057" y="385762"/>
                    </a:cubicBezTo>
                    <a:cubicBezTo>
                      <a:pt x="168276" y="402431"/>
                      <a:pt x="184151" y="407193"/>
                      <a:pt x="177007" y="423862"/>
                    </a:cubicBezTo>
                    <a:cubicBezTo>
                      <a:pt x="169863" y="440531"/>
                      <a:pt x="159544" y="464344"/>
                      <a:pt x="153194" y="485775"/>
                    </a:cubicBezTo>
                    <a:cubicBezTo>
                      <a:pt x="146844" y="507206"/>
                      <a:pt x="157957" y="530225"/>
                      <a:pt x="138907" y="552450"/>
                    </a:cubicBezTo>
                    <a:cubicBezTo>
                      <a:pt x="119857" y="574675"/>
                      <a:pt x="58738" y="604044"/>
                      <a:pt x="38894" y="619125"/>
                    </a:cubicBezTo>
                    <a:cubicBezTo>
                      <a:pt x="19050" y="634206"/>
                      <a:pt x="0" y="650081"/>
                      <a:pt x="19844" y="642937"/>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1" name="Freeform 30"/>
              <p:cNvSpPr/>
              <p:nvPr/>
            </p:nvSpPr>
            <p:spPr>
              <a:xfrm>
                <a:off x="899579" y="1834304"/>
                <a:ext cx="524671" cy="823724"/>
              </a:xfrm>
              <a:custGeom>
                <a:avLst/>
                <a:gdLst>
                  <a:gd name="connsiteX0" fmla="*/ 523875 w 523875"/>
                  <a:gd name="connsiteY0" fmla="*/ 0 h 823912"/>
                  <a:gd name="connsiteX1" fmla="*/ 481012 w 523875"/>
                  <a:gd name="connsiteY1" fmla="*/ 47625 h 823912"/>
                  <a:gd name="connsiteX2" fmla="*/ 438150 w 523875"/>
                  <a:gd name="connsiteY2" fmla="*/ 52387 h 823912"/>
                  <a:gd name="connsiteX3" fmla="*/ 371475 w 523875"/>
                  <a:gd name="connsiteY3" fmla="*/ 85725 h 823912"/>
                  <a:gd name="connsiteX4" fmla="*/ 314325 w 523875"/>
                  <a:gd name="connsiteY4" fmla="*/ 195262 h 823912"/>
                  <a:gd name="connsiteX5" fmla="*/ 257175 w 523875"/>
                  <a:gd name="connsiteY5" fmla="*/ 333375 h 823912"/>
                  <a:gd name="connsiteX6" fmla="*/ 228600 w 523875"/>
                  <a:gd name="connsiteY6" fmla="*/ 400050 h 823912"/>
                  <a:gd name="connsiteX7" fmla="*/ 176212 w 523875"/>
                  <a:gd name="connsiteY7" fmla="*/ 442912 h 823912"/>
                  <a:gd name="connsiteX8" fmla="*/ 119062 w 523875"/>
                  <a:gd name="connsiteY8" fmla="*/ 461962 h 823912"/>
                  <a:gd name="connsiteX9" fmla="*/ 76200 w 523875"/>
                  <a:gd name="connsiteY9" fmla="*/ 528637 h 823912"/>
                  <a:gd name="connsiteX10" fmla="*/ 66675 w 523875"/>
                  <a:gd name="connsiteY10" fmla="*/ 600075 h 823912"/>
                  <a:gd name="connsiteX11" fmla="*/ 52387 w 523875"/>
                  <a:gd name="connsiteY11" fmla="*/ 661987 h 823912"/>
                  <a:gd name="connsiteX12" fmla="*/ 52387 w 523875"/>
                  <a:gd name="connsiteY12" fmla="*/ 733425 h 823912"/>
                  <a:gd name="connsiteX13" fmla="*/ 14287 w 523875"/>
                  <a:gd name="connsiteY13" fmla="*/ 804862 h 823912"/>
                  <a:gd name="connsiteX14" fmla="*/ 0 w 523875"/>
                  <a:gd name="connsiteY14" fmla="*/ 823912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3875" h="823912">
                    <a:moveTo>
                      <a:pt x="523875" y="0"/>
                    </a:moveTo>
                    <a:cubicBezTo>
                      <a:pt x="509587" y="19447"/>
                      <a:pt x="495299" y="38894"/>
                      <a:pt x="481012" y="47625"/>
                    </a:cubicBezTo>
                    <a:cubicBezTo>
                      <a:pt x="466725" y="56356"/>
                      <a:pt x="456406" y="46037"/>
                      <a:pt x="438150" y="52387"/>
                    </a:cubicBezTo>
                    <a:cubicBezTo>
                      <a:pt x="419894" y="58737"/>
                      <a:pt x="392112" y="61913"/>
                      <a:pt x="371475" y="85725"/>
                    </a:cubicBezTo>
                    <a:cubicBezTo>
                      <a:pt x="350838" y="109537"/>
                      <a:pt x="333375" y="153987"/>
                      <a:pt x="314325" y="195262"/>
                    </a:cubicBezTo>
                    <a:cubicBezTo>
                      <a:pt x="295275" y="236537"/>
                      <a:pt x="271462" y="299244"/>
                      <a:pt x="257175" y="333375"/>
                    </a:cubicBezTo>
                    <a:cubicBezTo>
                      <a:pt x="242888" y="367506"/>
                      <a:pt x="242094" y="381794"/>
                      <a:pt x="228600" y="400050"/>
                    </a:cubicBezTo>
                    <a:cubicBezTo>
                      <a:pt x="215106" y="418306"/>
                      <a:pt x="194468" y="432593"/>
                      <a:pt x="176212" y="442912"/>
                    </a:cubicBezTo>
                    <a:cubicBezTo>
                      <a:pt x="157956" y="453231"/>
                      <a:pt x="135731" y="447675"/>
                      <a:pt x="119062" y="461962"/>
                    </a:cubicBezTo>
                    <a:cubicBezTo>
                      <a:pt x="102393" y="476249"/>
                      <a:pt x="84931" y="505618"/>
                      <a:pt x="76200" y="528637"/>
                    </a:cubicBezTo>
                    <a:cubicBezTo>
                      <a:pt x="67469" y="551656"/>
                      <a:pt x="70644" y="577850"/>
                      <a:pt x="66675" y="600075"/>
                    </a:cubicBezTo>
                    <a:cubicBezTo>
                      <a:pt x="62706" y="622300"/>
                      <a:pt x="54768" y="639762"/>
                      <a:pt x="52387" y="661987"/>
                    </a:cubicBezTo>
                    <a:cubicBezTo>
                      <a:pt x="50006" y="684212"/>
                      <a:pt x="58737" y="709613"/>
                      <a:pt x="52387" y="733425"/>
                    </a:cubicBezTo>
                    <a:cubicBezTo>
                      <a:pt x="46037" y="757237"/>
                      <a:pt x="23018" y="789781"/>
                      <a:pt x="14287" y="804862"/>
                    </a:cubicBezTo>
                    <a:cubicBezTo>
                      <a:pt x="5556" y="819943"/>
                      <a:pt x="2778" y="821927"/>
                      <a:pt x="0" y="823912"/>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2" name="Freeform 31"/>
              <p:cNvSpPr/>
              <p:nvPr/>
            </p:nvSpPr>
            <p:spPr>
              <a:xfrm>
                <a:off x="1062630" y="2008080"/>
                <a:ext cx="627992" cy="277767"/>
              </a:xfrm>
              <a:custGeom>
                <a:avLst/>
                <a:gdLst>
                  <a:gd name="connsiteX0" fmla="*/ 628650 w 628650"/>
                  <a:gd name="connsiteY0" fmla="*/ 793 h 276225"/>
                  <a:gd name="connsiteX1" fmla="*/ 542925 w 628650"/>
                  <a:gd name="connsiteY1" fmla="*/ 5556 h 276225"/>
                  <a:gd name="connsiteX2" fmla="*/ 476250 w 628650"/>
                  <a:gd name="connsiteY2" fmla="*/ 34131 h 276225"/>
                  <a:gd name="connsiteX3" fmla="*/ 447675 w 628650"/>
                  <a:gd name="connsiteY3" fmla="*/ 72231 h 276225"/>
                  <a:gd name="connsiteX4" fmla="*/ 428625 w 628650"/>
                  <a:gd name="connsiteY4" fmla="*/ 100806 h 276225"/>
                  <a:gd name="connsiteX5" fmla="*/ 390525 w 628650"/>
                  <a:gd name="connsiteY5" fmla="*/ 129381 h 276225"/>
                  <a:gd name="connsiteX6" fmla="*/ 338137 w 628650"/>
                  <a:gd name="connsiteY6" fmla="*/ 134143 h 276225"/>
                  <a:gd name="connsiteX7" fmla="*/ 285750 w 628650"/>
                  <a:gd name="connsiteY7" fmla="*/ 157956 h 276225"/>
                  <a:gd name="connsiteX8" fmla="*/ 200025 w 628650"/>
                  <a:gd name="connsiteY8" fmla="*/ 248443 h 276225"/>
                  <a:gd name="connsiteX9" fmla="*/ 157162 w 628650"/>
                  <a:gd name="connsiteY9" fmla="*/ 248443 h 276225"/>
                  <a:gd name="connsiteX10" fmla="*/ 109537 w 628650"/>
                  <a:gd name="connsiteY10" fmla="*/ 248443 h 276225"/>
                  <a:gd name="connsiteX11" fmla="*/ 80962 w 628650"/>
                  <a:gd name="connsiteY11" fmla="*/ 272256 h 276225"/>
                  <a:gd name="connsiteX12" fmla="*/ 47625 w 628650"/>
                  <a:gd name="connsiteY12" fmla="*/ 272256 h 276225"/>
                  <a:gd name="connsiteX13" fmla="*/ 0 w 628650"/>
                  <a:gd name="connsiteY13" fmla="*/ 27225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276225">
                    <a:moveTo>
                      <a:pt x="628650" y="793"/>
                    </a:moveTo>
                    <a:cubicBezTo>
                      <a:pt x="598487" y="396"/>
                      <a:pt x="568325" y="0"/>
                      <a:pt x="542925" y="5556"/>
                    </a:cubicBezTo>
                    <a:cubicBezTo>
                      <a:pt x="517525" y="11112"/>
                      <a:pt x="492125" y="23019"/>
                      <a:pt x="476250" y="34131"/>
                    </a:cubicBezTo>
                    <a:cubicBezTo>
                      <a:pt x="460375" y="45244"/>
                      <a:pt x="455613" y="61119"/>
                      <a:pt x="447675" y="72231"/>
                    </a:cubicBezTo>
                    <a:cubicBezTo>
                      <a:pt x="439738" y="83344"/>
                      <a:pt x="438150" y="91281"/>
                      <a:pt x="428625" y="100806"/>
                    </a:cubicBezTo>
                    <a:cubicBezTo>
                      <a:pt x="419100" y="110331"/>
                      <a:pt x="405606" y="123825"/>
                      <a:pt x="390525" y="129381"/>
                    </a:cubicBezTo>
                    <a:cubicBezTo>
                      <a:pt x="375444" y="134937"/>
                      <a:pt x="355600" y="129380"/>
                      <a:pt x="338137" y="134143"/>
                    </a:cubicBezTo>
                    <a:cubicBezTo>
                      <a:pt x="320674" y="138906"/>
                      <a:pt x="308769" y="138906"/>
                      <a:pt x="285750" y="157956"/>
                    </a:cubicBezTo>
                    <a:cubicBezTo>
                      <a:pt x="262731" y="177006"/>
                      <a:pt x="221456" y="233362"/>
                      <a:pt x="200025" y="248443"/>
                    </a:cubicBezTo>
                    <a:cubicBezTo>
                      <a:pt x="178594" y="263524"/>
                      <a:pt x="157162" y="248443"/>
                      <a:pt x="157162" y="248443"/>
                    </a:cubicBezTo>
                    <a:cubicBezTo>
                      <a:pt x="142081" y="248443"/>
                      <a:pt x="122237" y="244474"/>
                      <a:pt x="109537" y="248443"/>
                    </a:cubicBezTo>
                    <a:cubicBezTo>
                      <a:pt x="96837" y="252412"/>
                      <a:pt x="91281" y="268287"/>
                      <a:pt x="80962" y="272256"/>
                    </a:cubicBezTo>
                    <a:cubicBezTo>
                      <a:pt x="70643" y="276225"/>
                      <a:pt x="47625" y="272256"/>
                      <a:pt x="47625" y="272256"/>
                    </a:cubicBezTo>
                    <a:lnTo>
                      <a:pt x="0" y="272256"/>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3" name="Freeform 32"/>
              <p:cNvSpPr/>
              <p:nvPr/>
            </p:nvSpPr>
            <p:spPr>
              <a:xfrm>
                <a:off x="904421" y="2266690"/>
                <a:ext cx="871762" cy="639002"/>
              </a:xfrm>
              <a:custGeom>
                <a:avLst/>
                <a:gdLst>
                  <a:gd name="connsiteX0" fmla="*/ 871538 w 871538"/>
                  <a:gd name="connsiteY0" fmla="*/ 0 h 638175"/>
                  <a:gd name="connsiteX1" fmla="*/ 762000 w 871538"/>
                  <a:gd name="connsiteY1" fmla="*/ 52388 h 638175"/>
                  <a:gd name="connsiteX2" fmla="*/ 695325 w 871538"/>
                  <a:gd name="connsiteY2" fmla="*/ 128588 h 638175"/>
                  <a:gd name="connsiteX3" fmla="*/ 633413 w 871538"/>
                  <a:gd name="connsiteY3" fmla="*/ 190500 h 638175"/>
                  <a:gd name="connsiteX4" fmla="*/ 595313 w 871538"/>
                  <a:gd name="connsiteY4" fmla="*/ 266700 h 638175"/>
                  <a:gd name="connsiteX5" fmla="*/ 557213 w 871538"/>
                  <a:gd name="connsiteY5" fmla="*/ 309563 h 638175"/>
                  <a:gd name="connsiteX6" fmla="*/ 533400 w 871538"/>
                  <a:gd name="connsiteY6" fmla="*/ 328613 h 638175"/>
                  <a:gd name="connsiteX7" fmla="*/ 485775 w 871538"/>
                  <a:gd name="connsiteY7" fmla="*/ 304800 h 638175"/>
                  <a:gd name="connsiteX8" fmla="*/ 423863 w 871538"/>
                  <a:gd name="connsiteY8" fmla="*/ 271463 h 638175"/>
                  <a:gd name="connsiteX9" fmla="*/ 342900 w 871538"/>
                  <a:gd name="connsiteY9" fmla="*/ 266700 h 638175"/>
                  <a:gd name="connsiteX10" fmla="*/ 252413 w 871538"/>
                  <a:gd name="connsiteY10" fmla="*/ 295275 h 638175"/>
                  <a:gd name="connsiteX11" fmla="*/ 204788 w 871538"/>
                  <a:gd name="connsiteY11" fmla="*/ 371475 h 638175"/>
                  <a:gd name="connsiteX12" fmla="*/ 119063 w 871538"/>
                  <a:gd name="connsiteY12" fmla="*/ 447675 h 638175"/>
                  <a:gd name="connsiteX13" fmla="*/ 90488 w 871538"/>
                  <a:gd name="connsiteY13" fmla="*/ 504825 h 638175"/>
                  <a:gd name="connsiteX14" fmla="*/ 57150 w 871538"/>
                  <a:gd name="connsiteY14" fmla="*/ 581025 h 638175"/>
                  <a:gd name="connsiteX15" fmla="*/ 52388 w 871538"/>
                  <a:gd name="connsiteY15" fmla="*/ 614363 h 638175"/>
                  <a:gd name="connsiteX16" fmla="*/ 19050 w 871538"/>
                  <a:gd name="connsiteY16" fmla="*/ 623888 h 638175"/>
                  <a:gd name="connsiteX17" fmla="*/ 0 w 871538"/>
                  <a:gd name="connsiteY17" fmla="*/ 638175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1538" h="638175">
                    <a:moveTo>
                      <a:pt x="871538" y="0"/>
                    </a:moveTo>
                    <a:cubicBezTo>
                      <a:pt x="831453" y="15478"/>
                      <a:pt x="791369" y="30957"/>
                      <a:pt x="762000" y="52388"/>
                    </a:cubicBezTo>
                    <a:cubicBezTo>
                      <a:pt x="732631" y="73819"/>
                      <a:pt x="716756" y="105569"/>
                      <a:pt x="695325" y="128588"/>
                    </a:cubicBezTo>
                    <a:cubicBezTo>
                      <a:pt x="673894" y="151607"/>
                      <a:pt x="650082" y="167481"/>
                      <a:pt x="633413" y="190500"/>
                    </a:cubicBezTo>
                    <a:cubicBezTo>
                      <a:pt x="616744" y="213519"/>
                      <a:pt x="608013" y="246856"/>
                      <a:pt x="595313" y="266700"/>
                    </a:cubicBezTo>
                    <a:cubicBezTo>
                      <a:pt x="582613" y="286544"/>
                      <a:pt x="567532" y="299244"/>
                      <a:pt x="557213" y="309563"/>
                    </a:cubicBezTo>
                    <a:cubicBezTo>
                      <a:pt x="546894" y="319882"/>
                      <a:pt x="545306" y="329407"/>
                      <a:pt x="533400" y="328613"/>
                    </a:cubicBezTo>
                    <a:cubicBezTo>
                      <a:pt x="521494" y="327819"/>
                      <a:pt x="504031" y="314325"/>
                      <a:pt x="485775" y="304800"/>
                    </a:cubicBezTo>
                    <a:cubicBezTo>
                      <a:pt x="467519" y="295275"/>
                      <a:pt x="447675" y="277813"/>
                      <a:pt x="423863" y="271463"/>
                    </a:cubicBezTo>
                    <a:cubicBezTo>
                      <a:pt x="400051" y="265113"/>
                      <a:pt x="371475" y="262731"/>
                      <a:pt x="342900" y="266700"/>
                    </a:cubicBezTo>
                    <a:cubicBezTo>
                      <a:pt x="314325" y="270669"/>
                      <a:pt x="275432" y="277812"/>
                      <a:pt x="252413" y="295275"/>
                    </a:cubicBezTo>
                    <a:cubicBezTo>
                      <a:pt x="229394" y="312738"/>
                      <a:pt x="227013" y="346075"/>
                      <a:pt x="204788" y="371475"/>
                    </a:cubicBezTo>
                    <a:cubicBezTo>
                      <a:pt x="182563" y="396875"/>
                      <a:pt x="138113" y="425450"/>
                      <a:pt x="119063" y="447675"/>
                    </a:cubicBezTo>
                    <a:cubicBezTo>
                      <a:pt x="100013" y="469900"/>
                      <a:pt x="100807" y="482600"/>
                      <a:pt x="90488" y="504825"/>
                    </a:cubicBezTo>
                    <a:cubicBezTo>
                      <a:pt x="80169" y="527050"/>
                      <a:pt x="63500" y="562769"/>
                      <a:pt x="57150" y="581025"/>
                    </a:cubicBezTo>
                    <a:cubicBezTo>
                      <a:pt x="50800" y="599281"/>
                      <a:pt x="58738" y="607219"/>
                      <a:pt x="52388" y="614363"/>
                    </a:cubicBezTo>
                    <a:cubicBezTo>
                      <a:pt x="46038" y="621507"/>
                      <a:pt x="27781" y="619919"/>
                      <a:pt x="19050" y="623888"/>
                    </a:cubicBezTo>
                    <a:cubicBezTo>
                      <a:pt x="10319" y="627857"/>
                      <a:pt x="1587" y="635000"/>
                      <a:pt x="0" y="63817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4" name="Freeform 33"/>
              <p:cNvSpPr/>
              <p:nvPr/>
            </p:nvSpPr>
            <p:spPr>
              <a:xfrm>
                <a:off x="867291" y="3099993"/>
                <a:ext cx="456867" cy="161461"/>
              </a:xfrm>
              <a:custGeom>
                <a:avLst/>
                <a:gdLst>
                  <a:gd name="connsiteX0" fmla="*/ 457200 w 457200"/>
                  <a:gd name="connsiteY0" fmla="*/ 0 h 161925"/>
                  <a:gd name="connsiteX1" fmla="*/ 271463 w 457200"/>
                  <a:gd name="connsiteY1" fmla="*/ 109537 h 161925"/>
                  <a:gd name="connsiteX2" fmla="*/ 214313 w 457200"/>
                  <a:gd name="connsiteY2" fmla="*/ 119062 h 161925"/>
                  <a:gd name="connsiteX3" fmla="*/ 157163 w 457200"/>
                  <a:gd name="connsiteY3" fmla="*/ 114300 h 161925"/>
                  <a:gd name="connsiteX4" fmla="*/ 114300 w 457200"/>
                  <a:gd name="connsiteY4" fmla="*/ 109537 h 161925"/>
                  <a:gd name="connsiteX5" fmla="*/ 66675 w 457200"/>
                  <a:gd name="connsiteY5" fmla="*/ 109537 h 161925"/>
                  <a:gd name="connsiteX6" fmla="*/ 38100 w 457200"/>
                  <a:gd name="connsiteY6" fmla="*/ 123825 h 161925"/>
                  <a:gd name="connsiteX7" fmla="*/ 0 w 457200"/>
                  <a:gd name="connsiteY7"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 h="161925">
                    <a:moveTo>
                      <a:pt x="457200" y="0"/>
                    </a:moveTo>
                    <a:cubicBezTo>
                      <a:pt x="384572" y="44846"/>
                      <a:pt x="311944" y="89693"/>
                      <a:pt x="271463" y="109537"/>
                    </a:cubicBezTo>
                    <a:cubicBezTo>
                      <a:pt x="230982" y="129381"/>
                      <a:pt x="233363" y="118268"/>
                      <a:pt x="214313" y="119062"/>
                    </a:cubicBezTo>
                    <a:cubicBezTo>
                      <a:pt x="195263" y="119856"/>
                      <a:pt x="173832" y="115887"/>
                      <a:pt x="157163" y="114300"/>
                    </a:cubicBezTo>
                    <a:cubicBezTo>
                      <a:pt x="140494" y="112713"/>
                      <a:pt x="129381" y="110331"/>
                      <a:pt x="114300" y="109537"/>
                    </a:cubicBezTo>
                    <a:cubicBezTo>
                      <a:pt x="99219" y="108743"/>
                      <a:pt x="79375" y="107156"/>
                      <a:pt x="66675" y="109537"/>
                    </a:cubicBezTo>
                    <a:cubicBezTo>
                      <a:pt x="53975" y="111918"/>
                      <a:pt x="49212" y="115094"/>
                      <a:pt x="38100" y="123825"/>
                    </a:cubicBezTo>
                    <a:cubicBezTo>
                      <a:pt x="26988" y="132556"/>
                      <a:pt x="2381" y="158750"/>
                      <a:pt x="0" y="161925"/>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5" name="Freeform 34"/>
              <p:cNvSpPr/>
              <p:nvPr/>
            </p:nvSpPr>
            <p:spPr>
              <a:xfrm>
                <a:off x="1409721" y="4795332"/>
                <a:ext cx="216326" cy="276399"/>
              </a:xfrm>
              <a:custGeom>
                <a:avLst/>
                <a:gdLst>
                  <a:gd name="connsiteX0" fmla="*/ 0 w 215900"/>
                  <a:gd name="connsiteY0" fmla="*/ 0 h 276225"/>
                  <a:gd name="connsiteX1" fmla="*/ 42863 w 215900"/>
                  <a:gd name="connsiteY1" fmla="*/ 85725 h 276225"/>
                  <a:gd name="connsiteX2" fmla="*/ 109538 w 215900"/>
                  <a:gd name="connsiteY2" fmla="*/ 147637 h 276225"/>
                  <a:gd name="connsiteX3" fmla="*/ 171450 w 215900"/>
                  <a:gd name="connsiteY3" fmla="*/ 204787 h 276225"/>
                  <a:gd name="connsiteX4" fmla="*/ 209550 w 215900"/>
                  <a:gd name="connsiteY4" fmla="*/ 238125 h 276225"/>
                  <a:gd name="connsiteX5" fmla="*/ 209550 w 215900"/>
                  <a:gd name="connsiteY5" fmla="*/ 276225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900" h="276225">
                    <a:moveTo>
                      <a:pt x="0" y="0"/>
                    </a:moveTo>
                    <a:cubicBezTo>
                      <a:pt x="12303" y="30559"/>
                      <a:pt x="24607" y="61119"/>
                      <a:pt x="42863" y="85725"/>
                    </a:cubicBezTo>
                    <a:cubicBezTo>
                      <a:pt x="61119" y="110331"/>
                      <a:pt x="109538" y="147637"/>
                      <a:pt x="109538" y="147637"/>
                    </a:cubicBezTo>
                    <a:lnTo>
                      <a:pt x="171450" y="204787"/>
                    </a:lnTo>
                    <a:cubicBezTo>
                      <a:pt x="188119" y="219868"/>
                      <a:pt x="203200" y="226219"/>
                      <a:pt x="209550" y="238125"/>
                    </a:cubicBezTo>
                    <a:cubicBezTo>
                      <a:pt x="215900" y="250031"/>
                      <a:pt x="212725" y="263128"/>
                      <a:pt x="209550" y="27622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6" name="Freeform 35"/>
              <p:cNvSpPr/>
              <p:nvPr/>
            </p:nvSpPr>
            <p:spPr>
              <a:xfrm>
                <a:off x="1590531" y="3013789"/>
                <a:ext cx="1493296" cy="1711759"/>
              </a:xfrm>
              <a:custGeom>
                <a:avLst/>
                <a:gdLst>
                  <a:gd name="connsiteX0" fmla="*/ 0 w 1492250"/>
                  <a:gd name="connsiteY0" fmla="*/ 96044 h 1710531"/>
                  <a:gd name="connsiteX1" fmla="*/ 100013 w 1492250"/>
                  <a:gd name="connsiteY1" fmla="*/ 110331 h 1710531"/>
                  <a:gd name="connsiteX2" fmla="*/ 161925 w 1492250"/>
                  <a:gd name="connsiteY2" fmla="*/ 110331 h 1710531"/>
                  <a:gd name="connsiteX3" fmla="*/ 252413 w 1492250"/>
                  <a:gd name="connsiteY3" fmla="*/ 86519 h 1710531"/>
                  <a:gd name="connsiteX4" fmla="*/ 352425 w 1492250"/>
                  <a:gd name="connsiteY4" fmla="*/ 48419 h 1710531"/>
                  <a:gd name="connsiteX5" fmla="*/ 423863 w 1492250"/>
                  <a:gd name="connsiteY5" fmla="*/ 19844 h 1710531"/>
                  <a:gd name="connsiteX6" fmla="*/ 466725 w 1492250"/>
                  <a:gd name="connsiteY6" fmla="*/ 794 h 1710531"/>
                  <a:gd name="connsiteX7" fmla="*/ 538163 w 1492250"/>
                  <a:gd name="connsiteY7" fmla="*/ 24606 h 1710531"/>
                  <a:gd name="connsiteX8" fmla="*/ 647700 w 1492250"/>
                  <a:gd name="connsiteY8" fmla="*/ 62706 h 1710531"/>
                  <a:gd name="connsiteX9" fmla="*/ 704850 w 1492250"/>
                  <a:gd name="connsiteY9" fmla="*/ 91281 h 1710531"/>
                  <a:gd name="connsiteX10" fmla="*/ 742950 w 1492250"/>
                  <a:gd name="connsiteY10" fmla="*/ 110331 h 1710531"/>
                  <a:gd name="connsiteX11" fmla="*/ 728663 w 1492250"/>
                  <a:gd name="connsiteY11" fmla="*/ 148431 h 1710531"/>
                  <a:gd name="connsiteX12" fmla="*/ 704850 w 1492250"/>
                  <a:gd name="connsiteY12" fmla="*/ 205581 h 1710531"/>
                  <a:gd name="connsiteX13" fmla="*/ 700088 w 1492250"/>
                  <a:gd name="connsiteY13" fmla="*/ 267494 h 1710531"/>
                  <a:gd name="connsiteX14" fmla="*/ 700088 w 1492250"/>
                  <a:gd name="connsiteY14" fmla="*/ 367506 h 1710531"/>
                  <a:gd name="connsiteX15" fmla="*/ 719138 w 1492250"/>
                  <a:gd name="connsiteY15" fmla="*/ 405606 h 1710531"/>
                  <a:gd name="connsiteX16" fmla="*/ 752475 w 1492250"/>
                  <a:gd name="connsiteY16" fmla="*/ 424656 h 1710531"/>
                  <a:gd name="connsiteX17" fmla="*/ 785813 w 1492250"/>
                  <a:gd name="connsiteY17" fmla="*/ 457994 h 1710531"/>
                  <a:gd name="connsiteX18" fmla="*/ 814388 w 1492250"/>
                  <a:gd name="connsiteY18" fmla="*/ 500856 h 1710531"/>
                  <a:gd name="connsiteX19" fmla="*/ 828675 w 1492250"/>
                  <a:gd name="connsiteY19" fmla="*/ 534194 h 1710531"/>
                  <a:gd name="connsiteX20" fmla="*/ 866775 w 1492250"/>
                  <a:gd name="connsiteY20" fmla="*/ 548481 h 1710531"/>
                  <a:gd name="connsiteX21" fmla="*/ 919163 w 1492250"/>
                  <a:gd name="connsiteY21" fmla="*/ 548481 h 1710531"/>
                  <a:gd name="connsiteX22" fmla="*/ 995363 w 1492250"/>
                  <a:gd name="connsiteY22" fmla="*/ 553244 h 1710531"/>
                  <a:gd name="connsiteX23" fmla="*/ 1033463 w 1492250"/>
                  <a:gd name="connsiteY23" fmla="*/ 553244 h 1710531"/>
                  <a:gd name="connsiteX24" fmla="*/ 1047750 w 1492250"/>
                  <a:gd name="connsiteY24" fmla="*/ 586581 h 1710531"/>
                  <a:gd name="connsiteX25" fmla="*/ 1052513 w 1492250"/>
                  <a:gd name="connsiteY25" fmla="*/ 672306 h 1710531"/>
                  <a:gd name="connsiteX26" fmla="*/ 1081088 w 1492250"/>
                  <a:gd name="connsiteY26" fmla="*/ 777081 h 1710531"/>
                  <a:gd name="connsiteX27" fmla="*/ 1138238 w 1492250"/>
                  <a:gd name="connsiteY27" fmla="*/ 810419 h 1710531"/>
                  <a:gd name="connsiteX28" fmla="*/ 1171575 w 1492250"/>
                  <a:gd name="connsiteY28" fmla="*/ 819944 h 1710531"/>
                  <a:gd name="connsiteX29" fmla="*/ 1147763 w 1492250"/>
                  <a:gd name="connsiteY29" fmla="*/ 877094 h 1710531"/>
                  <a:gd name="connsiteX30" fmla="*/ 1147763 w 1492250"/>
                  <a:gd name="connsiteY30" fmla="*/ 929481 h 1710531"/>
                  <a:gd name="connsiteX31" fmla="*/ 1204913 w 1492250"/>
                  <a:gd name="connsiteY31" fmla="*/ 996156 h 1710531"/>
                  <a:gd name="connsiteX32" fmla="*/ 1281113 w 1492250"/>
                  <a:gd name="connsiteY32" fmla="*/ 1048544 h 1710531"/>
                  <a:gd name="connsiteX33" fmla="*/ 1319213 w 1492250"/>
                  <a:gd name="connsiteY33" fmla="*/ 1067594 h 1710531"/>
                  <a:gd name="connsiteX34" fmla="*/ 1347788 w 1492250"/>
                  <a:gd name="connsiteY34" fmla="*/ 1115219 h 1710531"/>
                  <a:gd name="connsiteX35" fmla="*/ 1352550 w 1492250"/>
                  <a:gd name="connsiteY35" fmla="*/ 1162844 h 1710531"/>
                  <a:gd name="connsiteX36" fmla="*/ 1352550 w 1492250"/>
                  <a:gd name="connsiteY36" fmla="*/ 1200944 h 1710531"/>
                  <a:gd name="connsiteX37" fmla="*/ 1343025 w 1492250"/>
                  <a:gd name="connsiteY37" fmla="*/ 1229519 h 1710531"/>
                  <a:gd name="connsiteX38" fmla="*/ 1343025 w 1492250"/>
                  <a:gd name="connsiteY38" fmla="*/ 1262856 h 1710531"/>
                  <a:gd name="connsiteX39" fmla="*/ 1338263 w 1492250"/>
                  <a:gd name="connsiteY39" fmla="*/ 1310481 h 1710531"/>
                  <a:gd name="connsiteX40" fmla="*/ 1338263 w 1492250"/>
                  <a:gd name="connsiteY40" fmla="*/ 1343819 h 1710531"/>
                  <a:gd name="connsiteX41" fmla="*/ 1328738 w 1492250"/>
                  <a:gd name="connsiteY41" fmla="*/ 1362869 h 1710531"/>
                  <a:gd name="connsiteX42" fmla="*/ 1366838 w 1492250"/>
                  <a:gd name="connsiteY42" fmla="*/ 1400969 h 1710531"/>
                  <a:gd name="connsiteX43" fmla="*/ 1404938 w 1492250"/>
                  <a:gd name="connsiteY43" fmla="*/ 1420019 h 1710531"/>
                  <a:gd name="connsiteX44" fmla="*/ 1438275 w 1492250"/>
                  <a:gd name="connsiteY44" fmla="*/ 1434306 h 1710531"/>
                  <a:gd name="connsiteX45" fmla="*/ 1452563 w 1492250"/>
                  <a:gd name="connsiteY45" fmla="*/ 1500981 h 1710531"/>
                  <a:gd name="connsiteX46" fmla="*/ 1466850 w 1492250"/>
                  <a:gd name="connsiteY46" fmla="*/ 1562894 h 1710531"/>
                  <a:gd name="connsiteX47" fmla="*/ 1481138 w 1492250"/>
                  <a:gd name="connsiteY47" fmla="*/ 1624806 h 1710531"/>
                  <a:gd name="connsiteX48" fmla="*/ 1490663 w 1492250"/>
                  <a:gd name="connsiteY48" fmla="*/ 1667669 h 1710531"/>
                  <a:gd name="connsiteX49" fmla="*/ 1490663 w 1492250"/>
                  <a:gd name="connsiteY49" fmla="*/ 1710531 h 17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492250" h="1710531">
                    <a:moveTo>
                      <a:pt x="0" y="96044"/>
                    </a:moveTo>
                    <a:cubicBezTo>
                      <a:pt x="36512" y="101997"/>
                      <a:pt x="73025" y="107950"/>
                      <a:pt x="100013" y="110331"/>
                    </a:cubicBezTo>
                    <a:cubicBezTo>
                      <a:pt x="127001" y="112712"/>
                      <a:pt x="136525" y="114300"/>
                      <a:pt x="161925" y="110331"/>
                    </a:cubicBezTo>
                    <a:cubicBezTo>
                      <a:pt x="187325" y="106362"/>
                      <a:pt x="220663" y="96838"/>
                      <a:pt x="252413" y="86519"/>
                    </a:cubicBezTo>
                    <a:cubicBezTo>
                      <a:pt x="284163" y="76200"/>
                      <a:pt x="323850" y="59531"/>
                      <a:pt x="352425" y="48419"/>
                    </a:cubicBezTo>
                    <a:cubicBezTo>
                      <a:pt x="381000" y="37307"/>
                      <a:pt x="404813" y="27781"/>
                      <a:pt x="423863" y="19844"/>
                    </a:cubicBezTo>
                    <a:cubicBezTo>
                      <a:pt x="442913" y="11907"/>
                      <a:pt x="447675" y="0"/>
                      <a:pt x="466725" y="794"/>
                    </a:cubicBezTo>
                    <a:cubicBezTo>
                      <a:pt x="485775" y="1588"/>
                      <a:pt x="538163" y="24606"/>
                      <a:pt x="538163" y="24606"/>
                    </a:cubicBezTo>
                    <a:cubicBezTo>
                      <a:pt x="568325" y="34925"/>
                      <a:pt x="619919" y="51594"/>
                      <a:pt x="647700" y="62706"/>
                    </a:cubicBezTo>
                    <a:cubicBezTo>
                      <a:pt x="675481" y="73818"/>
                      <a:pt x="704850" y="91281"/>
                      <a:pt x="704850" y="91281"/>
                    </a:cubicBezTo>
                    <a:cubicBezTo>
                      <a:pt x="720725" y="99218"/>
                      <a:pt x="738981" y="100806"/>
                      <a:pt x="742950" y="110331"/>
                    </a:cubicBezTo>
                    <a:cubicBezTo>
                      <a:pt x="746919" y="119856"/>
                      <a:pt x="735013" y="132556"/>
                      <a:pt x="728663" y="148431"/>
                    </a:cubicBezTo>
                    <a:cubicBezTo>
                      <a:pt x="722313" y="164306"/>
                      <a:pt x="709612" y="185737"/>
                      <a:pt x="704850" y="205581"/>
                    </a:cubicBezTo>
                    <a:cubicBezTo>
                      <a:pt x="700088" y="225425"/>
                      <a:pt x="700882" y="240507"/>
                      <a:pt x="700088" y="267494"/>
                    </a:cubicBezTo>
                    <a:cubicBezTo>
                      <a:pt x="699294" y="294481"/>
                      <a:pt x="696913" y="344487"/>
                      <a:pt x="700088" y="367506"/>
                    </a:cubicBezTo>
                    <a:cubicBezTo>
                      <a:pt x="703263" y="390525"/>
                      <a:pt x="710407" y="396081"/>
                      <a:pt x="719138" y="405606"/>
                    </a:cubicBezTo>
                    <a:cubicBezTo>
                      <a:pt x="727869" y="415131"/>
                      <a:pt x="741363" y="415925"/>
                      <a:pt x="752475" y="424656"/>
                    </a:cubicBezTo>
                    <a:cubicBezTo>
                      <a:pt x="763587" y="433387"/>
                      <a:pt x="775494" y="445294"/>
                      <a:pt x="785813" y="457994"/>
                    </a:cubicBezTo>
                    <a:cubicBezTo>
                      <a:pt x="796132" y="470694"/>
                      <a:pt x="807244" y="488156"/>
                      <a:pt x="814388" y="500856"/>
                    </a:cubicBezTo>
                    <a:cubicBezTo>
                      <a:pt x="821532" y="513556"/>
                      <a:pt x="819944" y="526257"/>
                      <a:pt x="828675" y="534194"/>
                    </a:cubicBezTo>
                    <a:cubicBezTo>
                      <a:pt x="837406" y="542131"/>
                      <a:pt x="851694" y="546100"/>
                      <a:pt x="866775" y="548481"/>
                    </a:cubicBezTo>
                    <a:cubicBezTo>
                      <a:pt x="881856" y="550862"/>
                      <a:pt x="897732" y="547687"/>
                      <a:pt x="919163" y="548481"/>
                    </a:cubicBezTo>
                    <a:cubicBezTo>
                      <a:pt x="940594" y="549275"/>
                      <a:pt x="976313" y="552450"/>
                      <a:pt x="995363" y="553244"/>
                    </a:cubicBezTo>
                    <a:cubicBezTo>
                      <a:pt x="1014413" y="554038"/>
                      <a:pt x="1024732" y="547688"/>
                      <a:pt x="1033463" y="553244"/>
                    </a:cubicBezTo>
                    <a:cubicBezTo>
                      <a:pt x="1042194" y="558800"/>
                      <a:pt x="1044575" y="566737"/>
                      <a:pt x="1047750" y="586581"/>
                    </a:cubicBezTo>
                    <a:cubicBezTo>
                      <a:pt x="1050925" y="606425"/>
                      <a:pt x="1046957" y="640556"/>
                      <a:pt x="1052513" y="672306"/>
                    </a:cubicBezTo>
                    <a:cubicBezTo>
                      <a:pt x="1058069" y="704056"/>
                      <a:pt x="1066801" y="754062"/>
                      <a:pt x="1081088" y="777081"/>
                    </a:cubicBezTo>
                    <a:cubicBezTo>
                      <a:pt x="1095375" y="800100"/>
                      <a:pt x="1123157" y="803275"/>
                      <a:pt x="1138238" y="810419"/>
                    </a:cubicBezTo>
                    <a:cubicBezTo>
                      <a:pt x="1153319" y="817563"/>
                      <a:pt x="1169988" y="808832"/>
                      <a:pt x="1171575" y="819944"/>
                    </a:cubicBezTo>
                    <a:cubicBezTo>
                      <a:pt x="1173162" y="831056"/>
                      <a:pt x="1151732" y="858838"/>
                      <a:pt x="1147763" y="877094"/>
                    </a:cubicBezTo>
                    <a:cubicBezTo>
                      <a:pt x="1143794" y="895350"/>
                      <a:pt x="1138238" y="909637"/>
                      <a:pt x="1147763" y="929481"/>
                    </a:cubicBezTo>
                    <a:cubicBezTo>
                      <a:pt x="1157288" y="949325"/>
                      <a:pt x="1182688" y="976312"/>
                      <a:pt x="1204913" y="996156"/>
                    </a:cubicBezTo>
                    <a:cubicBezTo>
                      <a:pt x="1227138" y="1016000"/>
                      <a:pt x="1262063" y="1036638"/>
                      <a:pt x="1281113" y="1048544"/>
                    </a:cubicBezTo>
                    <a:cubicBezTo>
                      <a:pt x="1300163" y="1060450"/>
                      <a:pt x="1308101" y="1056482"/>
                      <a:pt x="1319213" y="1067594"/>
                    </a:cubicBezTo>
                    <a:cubicBezTo>
                      <a:pt x="1330325" y="1078706"/>
                      <a:pt x="1342232" y="1099344"/>
                      <a:pt x="1347788" y="1115219"/>
                    </a:cubicBezTo>
                    <a:cubicBezTo>
                      <a:pt x="1353344" y="1131094"/>
                      <a:pt x="1351756" y="1148557"/>
                      <a:pt x="1352550" y="1162844"/>
                    </a:cubicBezTo>
                    <a:cubicBezTo>
                      <a:pt x="1353344" y="1177131"/>
                      <a:pt x="1354137" y="1189832"/>
                      <a:pt x="1352550" y="1200944"/>
                    </a:cubicBezTo>
                    <a:cubicBezTo>
                      <a:pt x="1350963" y="1212056"/>
                      <a:pt x="1344613" y="1219200"/>
                      <a:pt x="1343025" y="1229519"/>
                    </a:cubicBezTo>
                    <a:cubicBezTo>
                      <a:pt x="1341438" y="1239838"/>
                      <a:pt x="1343819" y="1249362"/>
                      <a:pt x="1343025" y="1262856"/>
                    </a:cubicBezTo>
                    <a:cubicBezTo>
                      <a:pt x="1342231" y="1276350"/>
                      <a:pt x="1339057" y="1296987"/>
                      <a:pt x="1338263" y="1310481"/>
                    </a:cubicBezTo>
                    <a:cubicBezTo>
                      <a:pt x="1337469" y="1323975"/>
                      <a:pt x="1339851" y="1335088"/>
                      <a:pt x="1338263" y="1343819"/>
                    </a:cubicBezTo>
                    <a:cubicBezTo>
                      <a:pt x="1336675" y="1352550"/>
                      <a:pt x="1323975" y="1353344"/>
                      <a:pt x="1328738" y="1362869"/>
                    </a:cubicBezTo>
                    <a:cubicBezTo>
                      <a:pt x="1333501" y="1372394"/>
                      <a:pt x="1354138" y="1391444"/>
                      <a:pt x="1366838" y="1400969"/>
                    </a:cubicBezTo>
                    <a:cubicBezTo>
                      <a:pt x="1379538" y="1410494"/>
                      <a:pt x="1393032" y="1414463"/>
                      <a:pt x="1404938" y="1420019"/>
                    </a:cubicBezTo>
                    <a:cubicBezTo>
                      <a:pt x="1416844" y="1425575"/>
                      <a:pt x="1430338" y="1420812"/>
                      <a:pt x="1438275" y="1434306"/>
                    </a:cubicBezTo>
                    <a:cubicBezTo>
                      <a:pt x="1446212" y="1447800"/>
                      <a:pt x="1447801" y="1479550"/>
                      <a:pt x="1452563" y="1500981"/>
                    </a:cubicBezTo>
                    <a:cubicBezTo>
                      <a:pt x="1457325" y="1522412"/>
                      <a:pt x="1466850" y="1562894"/>
                      <a:pt x="1466850" y="1562894"/>
                    </a:cubicBezTo>
                    <a:cubicBezTo>
                      <a:pt x="1471612" y="1583531"/>
                      <a:pt x="1477169" y="1607344"/>
                      <a:pt x="1481138" y="1624806"/>
                    </a:cubicBezTo>
                    <a:cubicBezTo>
                      <a:pt x="1485107" y="1642269"/>
                      <a:pt x="1489076" y="1653382"/>
                      <a:pt x="1490663" y="1667669"/>
                    </a:cubicBezTo>
                    <a:cubicBezTo>
                      <a:pt x="1492250" y="1681956"/>
                      <a:pt x="1489076" y="1689894"/>
                      <a:pt x="1490663" y="1710531"/>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7" name="Freeform 36"/>
              <p:cNvSpPr/>
              <p:nvPr/>
            </p:nvSpPr>
            <p:spPr>
              <a:xfrm>
                <a:off x="3033782" y="4443676"/>
                <a:ext cx="263143" cy="150514"/>
              </a:xfrm>
              <a:custGeom>
                <a:avLst/>
                <a:gdLst>
                  <a:gd name="connsiteX0" fmla="*/ 0 w 261937"/>
                  <a:gd name="connsiteY0" fmla="*/ 0 h 151606"/>
                  <a:gd name="connsiteX1" fmla="*/ 33337 w 261937"/>
                  <a:gd name="connsiteY1" fmla="*/ 42862 h 151606"/>
                  <a:gd name="connsiteX2" fmla="*/ 104775 w 261937"/>
                  <a:gd name="connsiteY2" fmla="*/ 42862 h 151606"/>
                  <a:gd name="connsiteX3" fmla="*/ 142875 w 261937"/>
                  <a:gd name="connsiteY3" fmla="*/ 47625 h 151606"/>
                  <a:gd name="connsiteX4" fmla="*/ 185737 w 261937"/>
                  <a:gd name="connsiteY4" fmla="*/ 76200 h 151606"/>
                  <a:gd name="connsiteX5" fmla="*/ 228600 w 261937"/>
                  <a:gd name="connsiteY5" fmla="*/ 114300 h 151606"/>
                  <a:gd name="connsiteX6" fmla="*/ 261937 w 261937"/>
                  <a:gd name="connsiteY6" fmla="*/ 147637 h 15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937" h="151606">
                    <a:moveTo>
                      <a:pt x="0" y="0"/>
                    </a:moveTo>
                    <a:cubicBezTo>
                      <a:pt x="7937" y="17859"/>
                      <a:pt x="15875" y="35718"/>
                      <a:pt x="33337" y="42862"/>
                    </a:cubicBezTo>
                    <a:cubicBezTo>
                      <a:pt x="50799" y="50006"/>
                      <a:pt x="86519" y="42068"/>
                      <a:pt x="104775" y="42862"/>
                    </a:cubicBezTo>
                    <a:cubicBezTo>
                      <a:pt x="123031" y="43656"/>
                      <a:pt x="129381" y="42069"/>
                      <a:pt x="142875" y="47625"/>
                    </a:cubicBezTo>
                    <a:cubicBezTo>
                      <a:pt x="156369" y="53181"/>
                      <a:pt x="171450" y="65088"/>
                      <a:pt x="185737" y="76200"/>
                    </a:cubicBezTo>
                    <a:cubicBezTo>
                      <a:pt x="200025" y="87313"/>
                      <a:pt x="215900" y="102394"/>
                      <a:pt x="228600" y="114300"/>
                    </a:cubicBezTo>
                    <a:cubicBezTo>
                      <a:pt x="241300" y="126206"/>
                      <a:pt x="258762" y="151606"/>
                      <a:pt x="261937" y="147637"/>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8" name="Freeform 37"/>
              <p:cNvSpPr/>
              <p:nvPr/>
            </p:nvSpPr>
            <p:spPr>
              <a:xfrm>
                <a:off x="2614045" y="3005579"/>
                <a:ext cx="292201" cy="814146"/>
              </a:xfrm>
              <a:custGeom>
                <a:avLst/>
                <a:gdLst>
                  <a:gd name="connsiteX0" fmla="*/ 9525 w 292100"/>
                  <a:gd name="connsiteY0" fmla="*/ 0 h 814387"/>
                  <a:gd name="connsiteX1" fmla="*/ 9525 w 292100"/>
                  <a:gd name="connsiteY1" fmla="*/ 52387 h 814387"/>
                  <a:gd name="connsiteX2" fmla="*/ 66675 w 292100"/>
                  <a:gd name="connsiteY2" fmla="*/ 71437 h 814387"/>
                  <a:gd name="connsiteX3" fmla="*/ 138112 w 292100"/>
                  <a:gd name="connsiteY3" fmla="*/ 90487 h 814387"/>
                  <a:gd name="connsiteX4" fmla="*/ 209550 w 292100"/>
                  <a:gd name="connsiteY4" fmla="*/ 147637 h 814387"/>
                  <a:gd name="connsiteX5" fmla="*/ 257175 w 292100"/>
                  <a:gd name="connsiteY5" fmla="*/ 195262 h 814387"/>
                  <a:gd name="connsiteX6" fmla="*/ 280987 w 292100"/>
                  <a:gd name="connsiteY6" fmla="*/ 257175 h 814387"/>
                  <a:gd name="connsiteX7" fmla="*/ 285750 w 292100"/>
                  <a:gd name="connsiteY7" fmla="*/ 342900 h 814387"/>
                  <a:gd name="connsiteX8" fmla="*/ 290512 w 292100"/>
                  <a:gd name="connsiteY8" fmla="*/ 385762 h 814387"/>
                  <a:gd name="connsiteX9" fmla="*/ 276225 w 292100"/>
                  <a:gd name="connsiteY9" fmla="*/ 385762 h 814387"/>
                  <a:gd name="connsiteX10" fmla="*/ 252412 w 292100"/>
                  <a:gd name="connsiteY10" fmla="*/ 385762 h 814387"/>
                  <a:gd name="connsiteX11" fmla="*/ 238125 w 292100"/>
                  <a:gd name="connsiteY11" fmla="*/ 409575 h 814387"/>
                  <a:gd name="connsiteX12" fmla="*/ 223837 w 292100"/>
                  <a:gd name="connsiteY12" fmla="*/ 471487 h 814387"/>
                  <a:gd name="connsiteX13" fmla="*/ 223837 w 292100"/>
                  <a:gd name="connsiteY13" fmla="*/ 519112 h 814387"/>
                  <a:gd name="connsiteX14" fmla="*/ 238125 w 292100"/>
                  <a:gd name="connsiteY14" fmla="*/ 533400 h 814387"/>
                  <a:gd name="connsiteX15" fmla="*/ 257175 w 292100"/>
                  <a:gd name="connsiteY15" fmla="*/ 547687 h 814387"/>
                  <a:gd name="connsiteX16" fmla="*/ 247650 w 292100"/>
                  <a:gd name="connsiteY16" fmla="*/ 590550 h 814387"/>
                  <a:gd name="connsiteX17" fmla="*/ 247650 w 292100"/>
                  <a:gd name="connsiteY17" fmla="*/ 609600 h 814387"/>
                  <a:gd name="connsiteX18" fmla="*/ 219075 w 292100"/>
                  <a:gd name="connsiteY18" fmla="*/ 619125 h 814387"/>
                  <a:gd name="connsiteX19" fmla="*/ 176212 w 292100"/>
                  <a:gd name="connsiteY19" fmla="*/ 642937 h 814387"/>
                  <a:gd name="connsiteX20" fmla="*/ 166687 w 292100"/>
                  <a:gd name="connsiteY20" fmla="*/ 661987 h 814387"/>
                  <a:gd name="connsiteX21" fmla="*/ 157162 w 292100"/>
                  <a:gd name="connsiteY21" fmla="*/ 714375 h 814387"/>
                  <a:gd name="connsiteX22" fmla="*/ 161925 w 292100"/>
                  <a:gd name="connsiteY22" fmla="*/ 742950 h 814387"/>
                  <a:gd name="connsiteX23" fmla="*/ 161925 w 292100"/>
                  <a:gd name="connsiteY23" fmla="*/ 771525 h 814387"/>
                  <a:gd name="connsiteX24" fmla="*/ 138112 w 292100"/>
                  <a:gd name="connsiteY24" fmla="*/ 814387 h 81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2100" h="814387">
                    <a:moveTo>
                      <a:pt x="9525" y="0"/>
                    </a:moveTo>
                    <a:cubicBezTo>
                      <a:pt x="4762" y="20240"/>
                      <a:pt x="0" y="40481"/>
                      <a:pt x="9525" y="52387"/>
                    </a:cubicBezTo>
                    <a:cubicBezTo>
                      <a:pt x="19050" y="64293"/>
                      <a:pt x="45244" y="65087"/>
                      <a:pt x="66675" y="71437"/>
                    </a:cubicBezTo>
                    <a:cubicBezTo>
                      <a:pt x="88106" y="77787"/>
                      <a:pt x="114300" y="77787"/>
                      <a:pt x="138112" y="90487"/>
                    </a:cubicBezTo>
                    <a:cubicBezTo>
                      <a:pt x="161925" y="103187"/>
                      <a:pt x="189706" y="130175"/>
                      <a:pt x="209550" y="147637"/>
                    </a:cubicBezTo>
                    <a:cubicBezTo>
                      <a:pt x="229394" y="165099"/>
                      <a:pt x="245269" y="177006"/>
                      <a:pt x="257175" y="195262"/>
                    </a:cubicBezTo>
                    <a:cubicBezTo>
                      <a:pt x="269081" y="213518"/>
                      <a:pt x="276225" y="232569"/>
                      <a:pt x="280987" y="257175"/>
                    </a:cubicBezTo>
                    <a:cubicBezTo>
                      <a:pt x="285749" y="281781"/>
                      <a:pt x="284162" y="321469"/>
                      <a:pt x="285750" y="342900"/>
                    </a:cubicBezTo>
                    <a:cubicBezTo>
                      <a:pt x="287338" y="364331"/>
                      <a:pt x="292100" y="378618"/>
                      <a:pt x="290512" y="385762"/>
                    </a:cubicBezTo>
                    <a:cubicBezTo>
                      <a:pt x="288925" y="392906"/>
                      <a:pt x="276225" y="385762"/>
                      <a:pt x="276225" y="385762"/>
                    </a:cubicBezTo>
                    <a:cubicBezTo>
                      <a:pt x="269875" y="385762"/>
                      <a:pt x="258762" y="381793"/>
                      <a:pt x="252412" y="385762"/>
                    </a:cubicBezTo>
                    <a:cubicBezTo>
                      <a:pt x="246062" y="389731"/>
                      <a:pt x="242888" y="395287"/>
                      <a:pt x="238125" y="409575"/>
                    </a:cubicBezTo>
                    <a:cubicBezTo>
                      <a:pt x="233362" y="423863"/>
                      <a:pt x="226218" y="453231"/>
                      <a:pt x="223837" y="471487"/>
                    </a:cubicBezTo>
                    <a:cubicBezTo>
                      <a:pt x="221456" y="489743"/>
                      <a:pt x="221456" y="508793"/>
                      <a:pt x="223837" y="519112"/>
                    </a:cubicBezTo>
                    <a:cubicBezTo>
                      <a:pt x="226218" y="529431"/>
                      <a:pt x="232569" y="528638"/>
                      <a:pt x="238125" y="533400"/>
                    </a:cubicBezTo>
                    <a:cubicBezTo>
                      <a:pt x="243681" y="538163"/>
                      <a:pt x="255588" y="538162"/>
                      <a:pt x="257175" y="547687"/>
                    </a:cubicBezTo>
                    <a:cubicBezTo>
                      <a:pt x="258763" y="557212"/>
                      <a:pt x="249238" y="580231"/>
                      <a:pt x="247650" y="590550"/>
                    </a:cubicBezTo>
                    <a:cubicBezTo>
                      <a:pt x="246063" y="600869"/>
                      <a:pt x="252412" y="604838"/>
                      <a:pt x="247650" y="609600"/>
                    </a:cubicBezTo>
                    <a:cubicBezTo>
                      <a:pt x="242888" y="614362"/>
                      <a:pt x="230981" y="613569"/>
                      <a:pt x="219075" y="619125"/>
                    </a:cubicBezTo>
                    <a:cubicBezTo>
                      <a:pt x="207169" y="624681"/>
                      <a:pt x="184943" y="635793"/>
                      <a:pt x="176212" y="642937"/>
                    </a:cubicBezTo>
                    <a:cubicBezTo>
                      <a:pt x="167481" y="650081"/>
                      <a:pt x="169862" y="650081"/>
                      <a:pt x="166687" y="661987"/>
                    </a:cubicBezTo>
                    <a:cubicBezTo>
                      <a:pt x="163512" y="673893"/>
                      <a:pt x="157956" y="700881"/>
                      <a:pt x="157162" y="714375"/>
                    </a:cubicBezTo>
                    <a:cubicBezTo>
                      <a:pt x="156368" y="727869"/>
                      <a:pt x="161131" y="733425"/>
                      <a:pt x="161925" y="742950"/>
                    </a:cubicBezTo>
                    <a:cubicBezTo>
                      <a:pt x="162719" y="752475"/>
                      <a:pt x="165894" y="759619"/>
                      <a:pt x="161925" y="771525"/>
                    </a:cubicBezTo>
                    <a:cubicBezTo>
                      <a:pt x="157956" y="783431"/>
                      <a:pt x="141287" y="800893"/>
                      <a:pt x="138112" y="814387"/>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39" name="Freeform 38"/>
              <p:cNvSpPr/>
              <p:nvPr/>
            </p:nvSpPr>
            <p:spPr>
              <a:xfrm>
                <a:off x="3695675" y="3509118"/>
                <a:ext cx="1138134" cy="967397"/>
              </a:xfrm>
              <a:custGeom>
                <a:avLst/>
                <a:gdLst>
                  <a:gd name="connsiteX0" fmla="*/ 0 w 1138238"/>
                  <a:gd name="connsiteY0" fmla="*/ 90488 h 966788"/>
                  <a:gd name="connsiteX1" fmla="*/ 52388 w 1138238"/>
                  <a:gd name="connsiteY1" fmla="*/ 38101 h 966788"/>
                  <a:gd name="connsiteX2" fmla="*/ 90488 w 1138238"/>
                  <a:gd name="connsiteY2" fmla="*/ 4763 h 966788"/>
                  <a:gd name="connsiteX3" fmla="*/ 157163 w 1138238"/>
                  <a:gd name="connsiteY3" fmla="*/ 9526 h 966788"/>
                  <a:gd name="connsiteX4" fmla="*/ 195263 w 1138238"/>
                  <a:gd name="connsiteY4" fmla="*/ 23813 h 966788"/>
                  <a:gd name="connsiteX5" fmla="*/ 228600 w 1138238"/>
                  <a:gd name="connsiteY5" fmla="*/ 38101 h 966788"/>
                  <a:gd name="connsiteX6" fmla="*/ 271463 w 1138238"/>
                  <a:gd name="connsiteY6" fmla="*/ 42863 h 966788"/>
                  <a:gd name="connsiteX7" fmla="*/ 357188 w 1138238"/>
                  <a:gd name="connsiteY7" fmla="*/ 52388 h 966788"/>
                  <a:gd name="connsiteX8" fmla="*/ 385763 w 1138238"/>
                  <a:gd name="connsiteY8" fmla="*/ 76201 h 966788"/>
                  <a:gd name="connsiteX9" fmla="*/ 419100 w 1138238"/>
                  <a:gd name="connsiteY9" fmla="*/ 90488 h 966788"/>
                  <a:gd name="connsiteX10" fmla="*/ 471488 w 1138238"/>
                  <a:gd name="connsiteY10" fmla="*/ 119063 h 966788"/>
                  <a:gd name="connsiteX11" fmla="*/ 509588 w 1138238"/>
                  <a:gd name="connsiteY11" fmla="*/ 171451 h 966788"/>
                  <a:gd name="connsiteX12" fmla="*/ 542925 w 1138238"/>
                  <a:gd name="connsiteY12" fmla="*/ 238126 h 966788"/>
                  <a:gd name="connsiteX13" fmla="*/ 547688 w 1138238"/>
                  <a:gd name="connsiteY13" fmla="*/ 290513 h 966788"/>
                  <a:gd name="connsiteX14" fmla="*/ 576263 w 1138238"/>
                  <a:gd name="connsiteY14" fmla="*/ 309563 h 966788"/>
                  <a:gd name="connsiteX15" fmla="*/ 590550 w 1138238"/>
                  <a:gd name="connsiteY15" fmla="*/ 347663 h 966788"/>
                  <a:gd name="connsiteX16" fmla="*/ 647700 w 1138238"/>
                  <a:gd name="connsiteY16" fmla="*/ 409576 h 966788"/>
                  <a:gd name="connsiteX17" fmla="*/ 676275 w 1138238"/>
                  <a:gd name="connsiteY17" fmla="*/ 452438 h 966788"/>
                  <a:gd name="connsiteX18" fmla="*/ 762000 w 1138238"/>
                  <a:gd name="connsiteY18" fmla="*/ 504826 h 966788"/>
                  <a:gd name="connsiteX19" fmla="*/ 771525 w 1138238"/>
                  <a:gd name="connsiteY19" fmla="*/ 547688 h 966788"/>
                  <a:gd name="connsiteX20" fmla="*/ 809625 w 1138238"/>
                  <a:gd name="connsiteY20" fmla="*/ 604838 h 966788"/>
                  <a:gd name="connsiteX21" fmla="*/ 862013 w 1138238"/>
                  <a:gd name="connsiteY21" fmla="*/ 638176 h 966788"/>
                  <a:gd name="connsiteX22" fmla="*/ 938213 w 1138238"/>
                  <a:gd name="connsiteY22" fmla="*/ 695326 h 966788"/>
                  <a:gd name="connsiteX23" fmla="*/ 957263 w 1138238"/>
                  <a:gd name="connsiteY23" fmla="*/ 771526 h 966788"/>
                  <a:gd name="connsiteX24" fmla="*/ 990600 w 1138238"/>
                  <a:gd name="connsiteY24" fmla="*/ 819151 h 966788"/>
                  <a:gd name="connsiteX25" fmla="*/ 1047750 w 1138238"/>
                  <a:gd name="connsiteY25" fmla="*/ 842963 h 966788"/>
                  <a:gd name="connsiteX26" fmla="*/ 1090613 w 1138238"/>
                  <a:gd name="connsiteY26" fmla="*/ 900113 h 966788"/>
                  <a:gd name="connsiteX27" fmla="*/ 1104900 w 1138238"/>
                  <a:gd name="connsiteY27" fmla="*/ 923926 h 966788"/>
                  <a:gd name="connsiteX28" fmla="*/ 1138238 w 1138238"/>
                  <a:gd name="connsiteY28" fmla="*/ 966788 h 96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238" h="966788">
                    <a:moveTo>
                      <a:pt x="0" y="90488"/>
                    </a:moveTo>
                    <a:cubicBezTo>
                      <a:pt x="19050" y="71438"/>
                      <a:pt x="37307" y="52389"/>
                      <a:pt x="52388" y="38101"/>
                    </a:cubicBezTo>
                    <a:cubicBezTo>
                      <a:pt x="67469" y="23814"/>
                      <a:pt x="73025" y="9526"/>
                      <a:pt x="90488" y="4763"/>
                    </a:cubicBezTo>
                    <a:cubicBezTo>
                      <a:pt x="107951" y="0"/>
                      <a:pt x="139701" y="6351"/>
                      <a:pt x="157163" y="9526"/>
                    </a:cubicBezTo>
                    <a:cubicBezTo>
                      <a:pt x="174626" y="12701"/>
                      <a:pt x="183357" y="19051"/>
                      <a:pt x="195263" y="23813"/>
                    </a:cubicBezTo>
                    <a:cubicBezTo>
                      <a:pt x="207169" y="28576"/>
                      <a:pt x="215900" y="34926"/>
                      <a:pt x="228600" y="38101"/>
                    </a:cubicBezTo>
                    <a:cubicBezTo>
                      <a:pt x="241300" y="41276"/>
                      <a:pt x="271463" y="42863"/>
                      <a:pt x="271463" y="42863"/>
                    </a:cubicBezTo>
                    <a:cubicBezTo>
                      <a:pt x="292894" y="45244"/>
                      <a:pt x="338138" y="46832"/>
                      <a:pt x="357188" y="52388"/>
                    </a:cubicBezTo>
                    <a:cubicBezTo>
                      <a:pt x="376238" y="57944"/>
                      <a:pt x="375444" y="69851"/>
                      <a:pt x="385763" y="76201"/>
                    </a:cubicBezTo>
                    <a:cubicBezTo>
                      <a:pt x="396082" y="82551"/>
                      <a:pt x="404813" y="83344"/>
                      <a:pt x="419100" y="90488"/>
                    </a:cubicBezTo>
                    <a:cubicBezTo>
                      <a:pt x="433387" y="97632"/>
                      <a:pt x="456407" y="105569"/>
                      <a:pt x="471488" y="119063"/>
                    </a:cubicBezTo>
                    <a:cubicBezTo>
                      <a:pt x="486569" y="132557"/>
                      <a:pt x="497682" y="151607"/>
                      <a:pt x="509588" y="171451"/>
                    </a:cubicBezTo>
                    <a:cubicBezTo>
                      <a:pt x="521494" y="191295"/>
                      <a:pt x="536575" y="218282"/>
                      <a:pt x="542925" y="238126"/>
                    </a:cubicBezTo>
                    <a:cubicBezTo>
                      <a:pt x="549275" y="257970"/>
                      <a:pt x="542132" y="278607"/>
                      <a:pt x="547688" y="290513"/>
                    </a:cubicBezTo>
                    <a:cubicBezTo>
                      <a:pt x="553244" y="302419"/>
                      <a:pt x="569119" y="300038"/>
                      <a:pt x="576263" y="309563"/>
                    </a:cubicBezTo>
                    <a:cubicBezTo>
                      <a:pt x="583407" y="319088"/>
                      <a:pt x="578644" y="330994"/>
                      <a:pt x="590550" y="347663"/>
                    </a:cubicBezTo>
                    <a:cubicBezTo>
                      <a:pt x="602456" y="364332"/>
                      <a:pt x="633413" y="392114"/>
                      <a:pt x="647700" y="409576"/>
                    </a:cubicBezTo>
                    <a:cubicBezTo>
                      <a:pt x="661987" y="427038"/>
                      <a:pt x="657225" y="436563"/>
                      <a:pt x="676275" y="452438"/>
                    </a:cubicBezTo>
                    <a:cubicBezTo>
                      <a:pt x="695325" y="468313"/>
                      <a:pt x="746125" y="488951"/>
                      <a:pt x="762000" y="504826"/>
                    </a:cubicBezTo>
                    <a:cubicBezTo>
                      <a:pt x="777875" y="520701"/>
                      <a:pt x="763588" y="531019"/>
                      <a:pt x="771525" y="547688"/>
                    </a:cubicBezTo>
                    <a:cubicBezTo>
                      <a:pt x="779462" y="564357"/>
                      <a:pt x="794544" y="589757"/>
                      <a:pt x="809625" y="604838"/>
                    </a:cubicBezTo>
                    <a:cubicBezTo>
                      <a:pt x="824706" y="619919"/>
                      <a:pt x="840582" y="623095"/>
                      <a:pt x="862013" y="638176"/>
                    </a:cubicBezTo>
                    <a:cubicBezTo>
                      <a:pt x="883444" y="653257"/>
                      <a:pt x="922338" y="673101"/>
                      <a:pt x="938213" y="695326"/>
                    </a:cubicBezTo>
                    <a:cubicBezTo>
                      <a:pt x="954088" y="717551"/>
                      <a:pt x="948532" y="750889"/>
                      <a:pt x="957263" y="771526"/>
                    </a:cubicBezTo>
                    <a:cubicBezTo>
                      <a:pt x="965994" y="792163"/>
                      <a:pt x="975519" y="807245"/>
                      <a:pt x="990600" y="819151"/>
                    </a:cubicBezTo>
                    <a:cubicBezTo>
                      <a:pt x="1005681" y="831057"/>
                      <a:pt x="1031081" y="829469"/>
                      <a:pt x="1047750" y="842963"/>
                    </a:cubicBezTo>
                    <a:cubicBezTo>
                      <a:pt x="1064419" y="856457"/>
                      <a:pt x="1081088" y="886619"/>
                      <a:pt x="1090613" y="900113"/>
                    </a:cubicBezTo>
                    <a:cubicBezTo>
                      <a:pt x="1100138" y="913607"/>
                      <a:pt x="1096963" y="912814"/>
                      <a:pt x="1104900" y="923926"/>
                    </a:cubicBezTo>
                    <a:cubicBezTo>
                      <a:pt x="1112838" y="935039"/>
                      <a:pt x="1136651" y="966788"/>
                      <a:pt x="1138238" y="96678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0" name="Freeform 39"/>
              <p:cNvSpPr/>
              <p:nvPr/>
            </p:nvSpPr>
            <p:spPr>
              <a:xfrm>
                <a:off x="3976577" y="3017894"/>
                <a:ext cx="361620" cy="810041"/>
              </a:xfrm>
              <a:custGeom>
                <a:avLst/>
                <a:gdLst>
                  <a:gd name="connsiteX0" fmla="*/ 0 w 361950"/>
                  <a:gd name="connsiteY0" fmla="*/ 0 h 809625"/>
                  <a:gd name="connsiteX1" fmla="*/ 47625 w 361950"/>
                  <a:gd name="connsiteY1" fmla="*/ 85725 h 809625"/>
                  <a:gd name="connsiteX2" fmla="*/ 85725 w 361950"/>
                  <a:gd name="connsiteY2" fmla="*/ 157163 h 809625"/>
                  <a:gd name="connsiteX3" fmla="*/ 95250 w 361950"/>
                  <a:gd name="connsiteY3" fmla="*/ 180975 h 809625"/>
                  <a:gd name="connsiteX4" fmla="*/ 95250 w 361950"/>
                  <a:gd name="connsiteY4" fmla="*/ 257175 h 809625"/>
                  <a:gd name="connsiteX5" fmla="*/ 119062 w 361950"/>
                  <a:gd name="connsiteY5" fmla="*/ 314325 h 809625"/>
                  <a:gd name="connsiteX6" fmla="*/ 166687 w 361950"/>
                  <a:gd name="connsiteY6" fmla="*/ 381000 h 809625"/>
                  <a:gd name="connsiteX7" fmla="*/ 209550 w 361950"/>
                  <a:gd name="connsiteY7" fmla="*/ 457200 h 809625"/>
                  <a:gd name="connsiteX8" fmla="*/ 271462 w 361950"/>
                  <a:gd name="connsiteY8" fmla="*/ 528638 h 809625"/>
                  <a:gd name="connsiteX9" fmla="*/ 295275 w 361950"/>
                  <a:gd name="connsiteY9" fmla="*/ 581025 h 809625"/>
                  <a:gd name="connsiteX10" fmla="*/ 357187 w 361950"/>
                  <a:gd name="connsiteY10" fmla="*/ 614363 h 809625"/>
                  <a:gd name="connsiteX11" fmla="*/ 323850 w 361950"/>
                  <a:gd name="connsiteY11" fmla="*/ 638175 h 809625"/>
                  <a:gd name="connsiteX12" fmla="*/ 295275 w 361950"/>
                  <a:gd name="connsiteY12" fmla="*/ 681038 h 809625"/>
                  <a:gd name="connsiteX13" fmla="*/ 304800 w 361950"/>
                  <a:gd name="connsiteY13" fmla="*/ 766763 h 809625"/>
                  <a:gd name="connsiteX14" fmla="*/ 304800 w 361950"/>
                  <a:gd name="connsiteY14" fmla="*/ 785813 h 809625"/>
                  <a:gd name="connsiteX15" fmla="*/ 309562 w 361950"/>
                  <a:gd name="connsiteY15" fmla="*/ 8096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1950" h="809625">
                    <a:moveTo>
                      <a:pt x="0" y="0"/>
                    </a:moveTo>
                    <a:cubicBezTo>
                      <a:pt x="16669" y="29765"/>
                      <a:pt x="33338" y="59531"/>
                      <a:pt x="47625" y="85725"/>
                    </a:cubicBezTo>
                    <a:cubicBezTo>
                      <a:pt x="61912" y="111919"/>
                      <a:pt x="77788" y="141288"/>
                      <a:pt x="85725" y="157163"/>
                    </a:cubicBezTo>
                    <a:cubicBezTo>
                      <a:pt x="93662" y="173038"/>
                      <a:pt x="93663" y="164306"/>
                      <a:pt x="95250" y="180975"/>
                    </a:cubicBezTo>
                    <a:cubicBezTo>
                      <a:pt x="96837" y="197644"/>
                      <a:pt x="91281" y="234950"/>
                      <a:pt x="95250" y="257175"/>
                    </a:cubicBezTo>
                    <a:cubicBezTo>
                      <a:pt x="99219" y="279400"/>
                      <a:pt x="107156" y="293687"/>
                      <a:pt x="119062" y="314325"/>
                    </a:cubicBezTo>
                    <a:cubicBezTo>
                      <a:pt x="130968" y="334963"/>
                      <a:pt x="151606" y="357187"/>
                      <a:pt x="166687" y="381000"/>
                    </a:cubicBezTo>
                    <a:cubicBezTo>
                      <a:pt x="181768" y="404813"/>
                      <a:pt x="192088" y="432594"/>
                      <a:pt x="209550" y="457200"/>
                    </a:cubicBezTo>
                    <a:cubicBezTo>
                      <a:pt x="227012" y="481806"/>
                      <a:pt x="257175" y="508001"/>
                      <a:pt x="271462" y="528638"/>
                    </a:cubicBezTo>
                    <a:cubicBezTo>
                      <a:pt x="285749" y="549275"/>
                      <a:pt x="280988" y="566738"/>
                      <a:pt x="295275" y="581025"/>
                    </a:cubicBezTo>
                    <a:cubicBezTo>
                      <a:pt x="309562" y="595312"/>
                      <a:pt x="352424" y="604838"/>
                      <a:pt x="357187" y="614363"/>
                    </a:cubicBezTo>
                    <a:cubicBezTo>
                      <a:pt x="361950" y="623888"/>
                      <a:pt x="334169" y="627062"/>
                      <a:pt x="323850" y="638175"/>
                    </a:cubicBezTo>
                    <a:cubicBezTo>
                      <a:pt x="313531" y="649288"/>
                      <a:pt x="298450" y="659607"/>
                      <a:pt x="295275" y="681038"/>
                    </a:cubicBezTo>
                    <a:cubicBezTo>
                      <a:pt x="292100" y="702469"/>
                      <a:pt x="303213" y="749301"/>
                      <a:pt x="304800" y="766763"/>
                    </a:cubicBezTo>
                    <a:cubicBezTo>
                      <a:pt x="306387" y="784225"/>
                      <a:pt x="304006" y="778669"/>
                      <a:pt x="304800" y="785813"/>
                    </a:cubicBezTo>
                    <a:cubicBezTo>
                      <a:pt x="305594" y="792957"/>
                      <a:pt x="306387" y="805656"/>
                      <a:pt x="309562" y="80962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1" name="Freeform 40"/>
              <p:cNvSpPr/>
              <p:nvPr/>
            </p:nvSpPr>
            <p:spPr>
              <a:xfrm>
                <a:off x="4467346" y="3017894"/>
                <a:ext cx="452025" cy="1059074"/>
              </a:xfrm>
              <a:custGeom>
                <a:avLst/>
                <a:gdLst>
                  <a:gd name="connsiteX0" fmla="*/ 123825 w 450850"/>
                  <a:gd name="connsiteY0" fmla="*/ 0 h 1057275"/>
                  <a:gd name="connsiteX1" fmla="*/ 219075 w 450850"/>
                  <a:gd name="connsiteY1" fmla="*/ 80963 h 1057275"/>
                  <a:gd name="connsiteX2" fmla="*/ 333375 w 450850"/>
                  <a:gd name="connsiteY2" fmla="*/ 171450 h 1057275"/>
                  <a:gd name="connsiteX3" fmla="*/ 366713 w 450850"/>
                  <a:gd name="connsiteY3" fmla="*/ 200025 h 1057275"/>
                  <a:gd name="connsiteX4" fmla="*/ 395288 w 450850"/>
                  <a:gd name="connsiteY4" fmla="*/ 233363 h 1057275"/>
                  <a:gd name="connsiteX5" fmla="*/ 428625 w 450850"/>
                  <a:gd name="connsiteY5" fmla="*/ 271463 h 1057275"/>
                  <a:gd name="connsiteX6" fmla="*/ 442913 w 450850"/>
                  <a:gd name="connsiteY6" fmla="*/ 309563 h 1057275"/>
                  <a:gd name="connsiteX7" fmla="*/ 447675 w 450850"/>
                  <a:gd name="connsiteY7" fmla="*/ 342900 h 1057275"/>
                  <a:gd name="connsiteX8" fmla="*/ 423863 w 450850"/>
                  <a:gd name="connsiteY8" fmla="*/ 376238 h 1057275"/>
                  <a:gd name="connsiteX9" fmla="*/ 419100 w 450850"/>
                  <a:gd name="connsiteY9" fmla="*/ 400050 h 1057275"/>
                  <a:gd name="connsiteX10" fmla="*/ 433388 w 450850"/>
                  <a:gd name="connsiteY10" fmla="*/ 433388 h 1057275"/>
                  <a:gd name="connsiteX11" fmla="*/ 414338 w 450850"/>
                  <a:gd name="connsiteY11" fmla="*/ 481013 h 1057275"/>
                  <a:gd name="connsiteX12" fmla="*/ 381000 w 450850"/>
                  <a:gd name="connsiteY12" fmla="*/ 504825 h 1057275"/>
                  <a:gd name="connsiteX13" fmla="*/ 404813 w 450850"/>
                  <a:gd name="connsiteY13" fmla="*/ 561975 h 1057275"/>
                  <a:gd name="connsiteX14" fmla="*/ 404813 w 450850"/>
                  <a:gd name="connsiteY14" fmla="*/ 619125 h 1057275"/>
                  <a:gd name="connsiteX15" fmla="*/ 385763 w 450850"/>
                  <a:gd name="connsiteY15" fmla="*/ 652463 h 1057275"/>
                  <a:gd name="connsiteX16" fmla="*/ 361950 w 450850"/>
                  <a:gd name="connsiteY16" fmla="*/ 685800 h 1057275"/>
                  <a:gd name="connsiteX17" fmla="*/ 333375 w 450850"/>
                  <a:gd name="connsiteY17" fmla="*/ 723900 h 1057275"/>
                  <a:gd name="connsiteX18" fmla="*/ 271463 w 450850"/>
                  <a:gd name="connsiteY18" fmla="*/ 833438 h 1057275"/>
                  <a:gd name="connsiteX19" fmla="*/ 247650 w 450850"/>
                  <a:gd name="connsiteY19" fmla="*/ 881063 h 1057275"/>
                  <a:gd name="connsiteX20" fmla="*/ 204788 w 450850"/>
                  <a:gd name="connsiteY20" fmla="*/ 895350 h 1057275"/>
                  <a:gd name="connsiteX21" fmla="*/ 161925 w 450850"/>
                  <a:gd name="connsiteY21" fmla="*/ 928688 h 1057275"/>
                  <a:gd name="connsiteX22" fmla="*/ 119063 w 450850"/>
                  <a:gd name="connsiteY22" fmla="*/ 938213 h 1057275"/>
                  <a:gd name="connsiteX23" fmla="*/ 76200 w 450850"/>
                  <a:gd name="connsiteY23" fmla="*/ 942975 h 1057275"/>
                  <a:gd name="connsiteX24" fmla="*/ 47625 w 450850"/>
                  <a:gd name="connsiteY24" fmla="*/ 957263 h 1057275"/>
                  <a:gd name="connsiteX25" fmla="*/ 33338 w 450850"/>
                  <a:gd name="connsiteY25" fmla="*/ 1004888 h 1057275"/>
                  <a:gd name="connsiteX26" fmla="*/ 14288 w 450850"/>
                  <a:gd name="connsiteY26" fmla="*/ 1038225 h 1057275"/>
                  <a:gd name="connsiteX27" fmla="*/ 0 w 450850"/>
                  <a:gd name="connsiteY27" fmla="*/ 1057275 h 10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0850" h="1057275">
                    <a:moveTo>
                      <a:pt x="123825" y="0"/>
                    </a:moveTo>
                    <a:cubicBezTo>
                      <a:pt x="153987" y="26194"/>
                      <a:pt x="184150" y="52388"/>
                      <a:pt x="219075" y="80963"/>
                    </a:cubicBezTo>
                    <a:cubicBezTo>
                      <a:pt x="254000" y="109538"/>
                      <a:pt x="308769" y="151606"/>
                      <a:pt x="333375" y="171450"/>
                    </a:cubicBezTo>
                    <a:cubicBezTo>
                      <a:pt x="357981" y="191294"/>
                      <a:pt x="356394" y="189706"/>
                      <a:pt x="366713" y="200025"/>
                    </a:cubicBezTo>
                    <a:cubicBezTo>
                      <a:pt x="377032" y="210344"/>
                      <a:pt x="384969" y="221457"/>
                      <a:pt x="395288" y="233363"/>
                    </a:cubicBezTo>
                    <a:cubicBezTo>
                      <a:pt x="405607" y="245269"/>
                      <a:pt x="420688" y="258763"/>
                      <a:pt x="428625" y="271463"/>
                    </a:cubicBezTo>
                    <a:cubicBezTo>
                      <a:pt x="436562" y="284163"/>
                      <a:pt x="439738" y="297657"/>
                      <a:pt x="442913" y="309563"/>
                    </a:cubicBezTo>
                    <a:cubicBezTo>
                      <a:pt x="446088" y="321469"/>
                      <a:pt x="450850" y="331787"/>
                      <a:pt x="447675" y="342900"/>
                    </a:cubicBezTo>
                    <a:cubicBezTo>
                      <a:pt x="444500" y="354013"/>
                      <a:pt x="428626" y="366713"/>
                      <a:pt x="423863" y="376238"/>
                    </a:cubicBezTo>
                    <a:cubicBezTo>
                      <a:pt x="419100" y="385763"/>
                      <a:pt x="417513" y="390525"/>
                      <a:pt x="419100" y="400050"/>
                    </a:cubicBezTo>
                    <a:cubicBezTo>
                      <a:pt x="420688" y="409575"/>
                      <a:pt x="434182" y="419894"/>
                      <a:pt x="433388" y="433388"/>
                    </a:cubicBezTo>
                    <a:cubicBezTo>
                      <a:pt x="432594" y="446882"/>
                      <a:pt x="423069" y="469107"/>
                      <a:pt x="414338" y="481013"/>
                    </a:cubicBezTo>
                    <a:cubicBezTo>
                      <a:pt x="405607" y="492919"/>
                      <a:pt x="382587" y="491331"/>
                      <a:pt x="381000" y="504825"/>
                    </a:cubicBezTo>
                    <a:cubicBezTo>
                      <a:pt x="379413" y="518319"/>
                      <a:pt x="400844" y="542925"/>
                      <a:pt x="404813" y="561975"/>
                    </a:cubicBezTo>
                    <a:cubicBezTo>
                      <a:pt x="408782" y="581025"/>
                      <a:pt x="407988" y="604044"/>
                      <a:pt x="404813" y="619125"/>
                    </a:cubicBezTo>
                    <a:cubicBezTo>
                      <a:pt x="401638" y="634206"/>
                      <a:pt x="392907" y="641351"/>
                      <a:pt x="385763" y="652463"/>
                    </a:cubicBezTo>
                    <a:cubicBezTo>
                      <a:pt x="378619" y="663575"/>
                      <a:pt x="370681" y="673894"/>
                      <a:pt x="361950" y="685800"/>
                    </a:cubicBezTo>
                    <a:cubicBezTo>
                      <a:pt x="353219" y="697706"/>
                      <a:pt x="348456" y="699294"/>
                      <a:pt x="333375" y="723900"/>
                    </a:cubicBezTo>
                    <a:cubicBezTo>
                      <a:pt x="318294" y="748506"/>
                      <a:pt x="285750" y="807244"/>
                      <a:pt x="271463" y="833438"/>
                    </a:cubicBezTo>
                    <a:cubicBezTo>
                      <a:pt x="257176" y="859632"/>
                      <a:pt x="258763" y="870744"/>
                      <a:pt x="247650" y="881063"/>
                    </a:cubicBezTo>
                    <a:cubicBezTo>
                      <a:pt x="236537" y="891382"/>
                      <a:pt x="219075" y="887413"/>
                      <a:pt x="204788" y="895350"/>
                    </a:cubicBezTo>
                    <a:cubicBezTo>
                      <a:pt x="190501" y="903287"/>
                      <a:pt x="176213" y="921544"/>
                      <a:pt x="161925" y="928688"/>
                    </a:cubicBezTo>
                    <a:cubicBezTo>
                      <a:pt x="147638" y="935832"/>
                      <a:pt x="133351" y="935832"/>
                      <a:pt x="119063" y="938213"/>
                    </a:cubicBezTo>
                    <a:cubicBezTo>
                      <a:pt x="104776" y="940594"/>
                      <a:pt x="88106" y="939800"/>
                      <a:pt x="76200" y="942975"/>
                    </a:cubicBezTo>
                    <a:cubicBezTo>
                      <a:pt x="64294" y="946150"/>
                      <a:pt x="54769" y="946944"/>
                      <a:pt x="47625" y="957263"/>
                    </a:cubicBezTo>
                    <a:cubicBezTo>
                      <a:pt x="40481" y="967582"/>
                      <a:pt x="38894" y="991394"/>
                      <a:pt x="33338" y="1004888"/>
                    </a:cubicBezTo>
                    <a:cubicBezTo>
                      <a:pt x="27782" y="1018382"/>
                      <a:pt x="19844" y="1029494"/>
                      <a:pt x="14288" y="1038225"/>
                    </a:cubicBezTo>
                    <a:cubicBezTo>
                      <a:pt x="8732" y="1046956"/>
                      <a:pt x="0" y="1057275"/>
                      <a:pt x="0" y="10572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2" name="Freeform 41"/>
              <p:cNvSpPr/>
              <p:nvPr/>
            </p:nvSpPr>
            <p:spPr>
              <a:xfrm>
                <a:off x="4904841" y="3005579"/>
                <a:ext cx="285745" cy="332500"/>
              </a:xfrm>
              <a:custGeom>
                <a:avLst/>
                <a:gdLst>
                  <a:gd name="connsiteX0" fmla="*/ 285750 w 285750"/>
                  <a:gd name="connsiteY0" fmla="*/ 0 h 333375"/>
                  <a:gd name="connsiteX1" fmla="*/ 271463 w 285750"/>
                  <a:gd name="connsiteY1" fmla="*/ 85725 h 333375"/>
                  <a:gd name="connsiteX2" fmla="*/ 271463 w 285750"/>
                  <a:gd name="connsiteY2" fmla="*/ 142875 h 333375"/>
                  <a:gd name="connsiteX3" fmla="*/ 233363 w 285750"/>
                  <a:gd name="connsiteY3" fmla="*/ 166687 h 333375"/>
                  <a:gd name="connsiteX4" fmla="*/ 195263 w 285750"/>
                  <a:gd name="connsiteY4" fmla="*/ 195262 h 333375"/>
                  <a:gd name="connsiteX5" fmla="*/ 152400 w 285750"/>
                  <a:gd name="connsiteY5" fmla="*/ 200025 h 333375"/>
                  <a:gd name="connsiteX6" fmla="*/ 109538 w 285750"/>
                  <a:gd name="connsiteY6" fmla="*/ 195262 h 333375"/>
                  <a:gd name="connsiteX7" fmla="*/ 95250 w 285750"/>
                  <a:gd name="connsiteY7" fmla="*/ 233362 h 333375"/>
                  <a:gd name="connsiteX8" fmla="*/ 71438 w 285750"/>
                  <a:gd name="connsiteY8" fmla="*/ 280987 h 333375"/>
                  <a:gd name="connsiteX9" fmla="*/ 33338 w 285750"/>
                  <a:gd name="connsiteY9" fmla="*/ 319087 h 333375"/>
                  <a:gd name="connsiteX10" fmla="*/ 0 w 285750"/>
                  <a:gd name="connsiteY10" fmla="*/ 33337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0" h="333375">
                    <a:moveTo>
                      <a:pt x="285750" y="0"/>
                    </a:moveTo>
                    <a:cubicBezTo>
                      <a:pt x="279797" y="30956"/>
                      <a:pt x="273844" y="61912"/>
                      <a:pt x="271463" y="85725"/>
                    </a:cubicBezTo>
                    <a:cubicBezTo>
                      <a:pt x="269082" y="109538"/>
                      <a:pt x="277813" y="129381"/>
                      <a:pt x="271463" y="142875"/>
                    </a:cubicBezTo>
                    <a:cubicBezTo>
                      <a:pt x="265113" y="156369"/>
                      <a:pt x="246063" y="157956"/>
                      <a:pt x="233363" y="166687"/>
                    </a:cubicBezTo>
                    <a:cubicBezTo>
                      <a:pt x="220663" y="175418"/>
                      <a:pt x="208757" y="189706"/>
                      <a:pt x="195263" y="195262"/>
                    </a:cubicBezTo>
                    <a:cubicBezTo>
                      <a:pt x="181769" y="200818"/>
                      <a:pt x="166687" y="200025"/>
                      <a:pt x="152400" y="200025"/>
                    </a:cubicBezTo>
                    <a:cubicBezTo>
                      <a:pt x="138113" y="200025"/>
                      <a:pt x="119063" y="189706"/>
                      <a:pt x="109538" y="195262"/>
                    </a:cubicBezTo>
                    <a:cubicBezTo>
                      <a:pt x="100013" y="200818"/>
                      <a:pt x="101600" y="219074"/>
                      <a:pt x="95250" y="233362"/>
                    </a:cubicBezTo>
                    <a:cubicBezTo>
                      <a:pt x="88900" y="247650"/>
                      <a:pt x="81757" y="266700"/>
                      <a:pt x="71438" y="280987"/>
                    </a:cubicBezTo>
                    <a:cubicBezTo>
                      <a:pt x="61119" y="295274"/>
                      <a:pt x="45244" y="310356"/>
                      <a:pt x="33338" y="319087"/>
                    </a:cubicBezTo>
                    <a:cubicBezTo>
                      <a:pt x="21432" y="327818"/>
                      <a:pt x="3969" y="332581"/>
                      <a:pt x="0" y="3333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3" name="Freeform 42"/>
              <p:cNvSpPr/>
              <p:nvPr/>
            </p:nvSpPr>
            <p:spPr>
              <a:xfrm>
                <a:off x="5134083" y="3082205"/>
                <a:ext cx="500456" cy="139568"/>
              </a:xfrm>
              <a:custGeom>
                <a:avLst/>
                <a:gdLst>
                  <a:gd name="connsiteX0" fmla="*/ 500063 w 500063"/>
                  <a:gd name="connsiteY0" fmla="*/ 0 h 141287"/>
                  <a:gd name="connsiteX1" fmla="*/ 452438 w 500063"/>
                  <a:gd name="connsiteY1" fmla="*/ 47625 h 141287"/>
                  <a:gd name="connsiteX2" fmla="*/ 428625 w 500063"/>
                  <a:gd name="connsiteY2" fmla="*/ 52387 h 141287"/>
                  <a:gd name="connsiteX3" fmla="*/ 333375 w 500063"/>
                  <a:gd name="connsiteY3" fmla="*/ 52387 h 141287"/>
                  <a:gd name="connsiteX4" fmla="*/ 290513 w 500063"/>
                  <a:gd name="connsiteY4" fmla="*/ 90487 h 141287"/>
                  <a:gd name="connsiteX5" fmla="*/ 247650 w 500063"/>
                  <a:gd name="connsiteY5" fmla="*/ 119062 h 141287"/>
                  <a:gd name="connsiteX6" fmla="*/ 176213 w 500063"/>
                  <a:gd name="connsiteY6" fmla="*/ 123825 h 141287"/>
                  <a:gd name="connsiteX7" fmla="*/ 147638 w 500063"/>
                  <a:gd name="connsiteY7" fmla="*/ 123825 h 141287"/>
                  <a:gd name="connsiteX8" fmla="*/ 90488 w 500063"/>
                  <a:gd name="connsiteY8" fmla="*/ 138112 h 141287"/>
                  <a:gd name="connsiteX9" fmla="*/ 57150 w 500063"/>
                  <a:gd name="connsiteY9" fmla="*/ 138112 h 141287"/>
                  <a:gd name="connsiteX10" fmla="*/ 23813 w 500063"/>
                  <a:gd name="connsiteY10" fmla="*/ 119062 h 141287"/>
                  <a:gd name="connsiteX11" fmla="*/ 0 w 500063"/>
                  <a:gd name="connsiteY11" fmla="*/ 109537 h 14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063" h="141287">
                    <a:moveTo>
                      <a:pt x="500063" y="0"/>
                    </a:moveTo>
                    <a:cubicBezTo>
                      <a:pt x="482203" y="19447"/>
                      <a:pt x="464344" y="38894"/>
                      <a:pt x="452438" y="47625"/>
                    </a:cubicBezTo>
                    <a:cubicBezTo>
                      <a:pt x="440532" y="56356"/>
                      <a:pt x="448469" y="51593"/>
                      <a:pt x="428625" y="52387"/>
                    </a:cubicBezTo>
                    <a:cubicBezTo>
                      <a:pt x="408781" y="53181"/>
                      <a:pt x="356394" y="46037"/>
                      <a:pt x="333375" y="52387"/>
                    </a:cubicBezTo>
                    <a:cubicBezTo>
                      <a:pt x="310356" y="58737"/>
                      <a:pt x="304801" y="79375"/>
                      <a:pt x="290513" y="90487"/>
                    </a:cubicBezTo>
                    <a:cubicBezTo>
                      <a:pt x="276226" y="101600"/>
                      <a:pt x="266700" y="113506"/>
                      <a:pt x="247650" y="119062"/>
                    </a:cubicBezTo>
                    <a:cubicBezTo>
                      <a:pt x="228600" y="124618"/>
                      <a:pt x="192882" y="123031"/>
                      <a:pt x="176213" y="123825"/>
                    </a:cubicBezTo>
                    <a:cubicBezTo>
                      <a:pt x="159544" y="124619"/>
                      <a:pt x="161926" y="121444"/>
                      <a:pt x="147638" y="123825"/>
                    </a:cubicBezTo>
                    <a:cubicBezTo>
                      <a:pt x="133351" y="126206"/>
                      <a:pt x="105569" y="135731"/>
                      <a:pt x="90488" y="138112"/>
                    </a:cubicBezTo>
                    <a:cubicBezTo>
                      <a:pt x="75407" y="140493"/>
                      <a:pt x="68263" y="141287"/>
                      <a:pt x="57150" y="138112"/>
                    </a:cubicBezTo>
                    <a:cubicBezTo>
                      <a:pt x="46037" y="134937"/>
                      <a:pt x="33338" y="123825"/>
                      <a:pt x="23813" y="119062"/>
                    </a:cubicBezTo>
                    <a:cubicBezTo>
                      <a:pt x="14288" y="114299"/>
                      <a:pt x="7144" y="111918"/>
                      <a:pt x="0" y="109537"/>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4" name="Freeform 43"/>
              <p:cNvSpPr/>
              <p:nvPr/>
            </p:nvSpPr>
            <p:spPr>
              <a:xfrm>
                <a:off x="5875081" y="3005579"/>
                <a:ext cx="335790" cy="1466831"/>
              </a:xfrm>
              <a:custGeom>
                <a:avLst/>
                <a:gdLst>
                  <a:gd name="connsiteX0" fmla="*/ 186532 w 335757"/>
                  <a:gd name="connsiteY0" fmla="*/ 0 h 1466850"/>
                  <a:gd name="connsiteX1" fmla="*/ 224632 w 335757"/>
                  <a:gd name="connsiteY1" fmla="*/ 38100 h 1466850"/>
                  <a:gd name="connsiteX2" fmla="*/ 210344 w 335757"/>
                  <a:gd name="connsiteY2" fmla="*/ 71437 h 1466850"/>
                  <a:gd name="connsiteX3" fmla="*/ 229394 w 335757"/>
                  <a:gd name="connsiteY3" fmla="*/ 76200 h 1466850"/>
                  <a:gd name="connsiteX4" fmla="*/ 243682 w 335757"/>
                  <a:gd name="connsiteY4" fmla="*/ 104775 h 1466850"/>
                  <a:gd name="connsiteX5" fmla="*/ 238919 w 335757"/>
                  <a:gd name="connsiteY5" fmla="*/ 109537 h 1466850"/>
                  <a:gd name="connsiteX6" fmla="*/ 262732 w 335757"/>
                  <a:gd name="connsiteY6" fmla="*/ 152400 h 1466850"/>
                  <a:gd name="connsiteX7" fmla="*/ 281782 w 335757"/>
                  <a:gd name="connsiteY7" fmla="*/ 190500 h 1466850"/>
                  <a:gd name="connsiteX8" fmla="*/ 262732 w 335757"/>
                  <a:gd name="connsiteY8" fmla="*/ 252412 h 1466850"/>
                  <a:gd name="connsiteX9" fmla="*/ 238919 w 335757"/>
                  <a:gd name="connsiteY9" fmla="*/ 304800 h 1466850"/>
                  <a:gd name="connsiteX10" fmla="*/ 248444 w 335757"/>
                  <a:gd name="connsiteY10" fmla="*/ 357187 h 1466850"/>
                  <a:gd name="connsiteX11" fmla="*/ 262732 w 335757"/>
                  <a:gd name="connsiteY11" fmla="*/ 404812 h 1466850"/>
                  <a:gd name="connsiteX12" fmla="*/ 262732 w 335757"/>
                  <a:gd name="connsiteY12" fmla="*/ 423862 h 1466850"/>
                  <a:gd name="connsiteX13" fmla="*/ 234157 w 335757"/>
                  <a:gd name="connsiteY13" fmla="*/ 438150 h 1466850"/>
                  <a:gd name="connsiteX14" fmla="*/ 229394 w 335757"/>
                  <a:gd name="connsiteY14" fmla="*/ 461962 h 1466850"/>
                  <a:gd name="connsiteX15" fmla="*/ 229394 w 335757"/>
                  <a:gd name="connsiteY15" fmla="*/ 523875 h 1466850"/>
                  <a:gd name="connsiteX16" fmla="*/ 219869 w 335757"/>
                  <a:gd name="connsiteY16" fmla="*/ 571500 h 1466850"/>
                  <a:gd name="connsiteX17" fmla="*/ 219869 w 335757"/>
                  <a:gd name="connsiteY17" fmla="*/ 604837 h 1466850"/>
                  <a:gd name="connsiteX18" fmla="*/ 224632 w 335757"/>
                  <a:gd name="connsiteY18" fmla="*/ 614362 h 1466850"/>
                  <a:gd name="connsiteX19" fmla="*/ 257969 w 335757"/>
                  <a:gd name="connsiteY19" fmla="*/ 604837 h 1466850"/>
                  <a:gd name="connsiteX20" fmla="*/ 272257 w 335757"/>
                  <a:gd name="connsiteY20" fmla="*/ 614362 h 1466850"/>
                  <a:gd name="connsiteX21" fmla="*/ 286544 w 335757"/>
                  <a:gd name="connsiteY21" fmla="*/ 638175 h 1466850"/>
                  <a:gd name="connsiteX22" fmla="*/ 296069 w 335757"/>
                  <a:gd name="connsiteY22" fmla="*/ 661987 h 1466850"/>
                  <a:gd name="connsiteX23" fmla="*/ 300832 w 335757"/>
                  <a:gd name="connsiteY23" fmla="*/ 685800 h 1466850"/>
                  <a:gd name="connsiteX24" fmla="*/ 300832 w 335757"/>
                  <a:gd name="connsiteY24" fmla="*/ 704850 h 1466850"/>
                  <a:gd name="connsiteX25" fmla="*/ 277019 w 335757"/>
                  <a:gd name="connsiteY25" fmla="*/ 723900 h 1466850"/>
                  <a:gd name="connsiteX26" fmla="*/ 277019 w 335757"/>
                  <a:gd name="connsiteY26" fmla="*/ 771525 h 1466850"/>
                  <a:gd name="connsiteX27" fmla="*/ 305594 w 335757"/>
                  <a:gd name="connsiteY27" fmla="*/ 800100 h 1466850"/>
                  <a:gd name="connsiteX28" fmla="*/ 315119 w 335757"/>
                  <a:gd name="connsiteY28" fmla="*/ 823912 h 1466850"/>
                  <a:gd name="connsiteX29" fmla="*/ 324644 w 335757"/>
                  <a:gd name="connsiteY29" fmla="*/ 852487 h 1466850"/>
                  <a:gd name="connsiteX30" fmla="*/ 310357 w 335757"/>
                  <a:gd name="connsiteY30" fmla="*/ 909637 h 1466850"/>
                  <a:gd name="connsiteX31" fmla="*/ 310357 w 335757"/>
                  <a:gd name="connsiteY31" fmla="*/ 938212 h 1466850"/>
                  <a:gd name="connsiteX32" fmla="*/ 315119 w 335757"/>
                  <a:gd name="connsiteY32" fmla="*/ 976312 h 1466850"/>
                  <a:gd name="connsiteX33" fmla="*/ 329407 w 335757"/>
                  <a:gd name="connsiteY33" fmla="*/ 1009650 h 1466850"/>
                  <a:gd name="connsiteX34" fmla="*/ 329407 w 335757"/>
                  <a:gd name="connsiteY34" fmla="*/ 1047750 h 1466850"/>
                  <a:gd name="connsiteX35" fmla="*/ 291307 w 335757"/>
                  <a:gd name="connsiteY35" fmla="*/ 1147762 h 1466850"/>
                  <a:gd name="connsiteX36" fmla="*/ 291307 w 335757"/>
                  <a:gd name="connsiteY36" fmla="*/ 1200150 h 1466850"/>
                  <a:gd name="connsiteX37" fmla="*/ 291307 w 335757"/>
                  <a:gd name="connsiteY37" fmla="*/ 1233487 h 1466850"/>
                  <a:gd name="connsiteX38" fmla="*/ 253207 w 335757"/>
                  <a:gd name="connsiteY38" fmla="*/ 1285875 h 1466850"/>
                  <a:gd name="connsiteX39" fmla="*/ 219869 w 335757"/>
                  <a:gd name="connsiteY39" fmla="*/ 1328737 h 1466850"/>
                  <a:gd name="connsiteX40" fmla="*/ 191294 w 335757"/>
                  <a:gd name="connsiteY40" fmla="*/ 1338262 h 1466850"/>
                  <a:gd name="connsiteX41" fmla="*/ 167482 w 335757"/>
                  <a:gd name="connsiteY41" fmla="*/ 1343025 h 1466850"/>
                  <a:gd name="connsiteX42" fmla="*/ 148432 w 335757"/>
                  <a:gd name="connsiteY42" fmla="*/ 1366837 h 1466850"/>
                  <a:gd name="connsiteX43" fmla="*/ 119857 w 335757"/>
                  <a:gd name="connsiteY43" fmla="*/ 1390650 h 1466850"/>
                  <a:gd name="connsiteX44" fmla="*/ 76994 w 335757"/>
                  <a:gd name="connsiteY44" fmla="*/ 1395412 h 1466850"/>
                  <a:gd name="connsiteX45" fmla="*/ 24607 w 335757"/>
                  <a:gd name="connsiteY45" fmla="*/ 1395412 h 1466850"/>
                  <a:gd name="connsiteX46" fmla="*/ 5557 w 335757"/>
                  <a:gd name="connsiteY46" fmla="*/ 1419225 h 1466850"/>
                  <a:gd name="connsiteX47" fmla="*/ 794 w 335757"/>
                  <a:gd name="connsiteY47" fmla="*/ 1447800 h 1466850"/>
                  <a:gd name="connsiteX48" fmla="*/ 794 w 335757"/>
                  <a:gd name="connsiteY48" fmla="*/ 146685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5757" h="1466850">
                    <a:moveTo>
                      <a:pt x="186532" y="0"/>
                    </a:moveTo>
                    <a:cubicBezTo>
                      <a:pt x="203597" y="13097"/>
                      <a:pt x="220663" y="26194"/>
                      <a:pt x="224632" y="38100"/>
                    </a:cubicBezTo>
                    <a:cubicBezTo>
                      <a:pt x="228601" y="50006"/>
                      <a:pt x="209550" y="65087"/>
                      <a:pt x="210344" y="71437"/>
                    </a:cubicBezTo>
                    <a:cubicBezTo>
                      <a:pt x="211138" y="77787"/>
                      <a:pt x="223838" y="70644"/>
                      <a:pt x="229394" y="76200"/>
                    </a:cubicBezTo>
                    <a:cubicBezTo>
                      <a:pt x="234950" y="81756"/>
                      <a:pt x="242095" y="99219"/>
                      <a:pt x="243682" y="104775"/>
                    </a:cubicBezTo>
                    <a:cubicBezTo>
                      <a:pt x="245269" y="110331"/>
                      <a:pt x="235744" y="101599"/>
                      <a:pt x="238919" y="109537"/>
                    </a:cubicBezTo>
                    <a:cubicBezTo>
                      <a:pt x="242094" y="117475"/>
                      <a:pt x="255588" y="138906"/>
                      <a:pt x="262732" y="152400"/>
                    </a:cubicBezTo>
                    <a:cubicBezTo>
                      <a:pt x="269876" y="165894"/>
                      <a:pt x="281782" y="173831"/>
                      <a:pt x="281782" y="190500"/>
                    </a:cubicBezTo>
                    <a:cubicBezTo>
                      <a:pt x="281782" y="207169"/>
                      <a:pt x="269876" y="233362"/>
                      <a:pt x="262732" y="252412"/>
                    </a:cubicBezTo>
                    <a:cubicBezTo>
                      <a:pt x="255588" y="271462"/>
                      <a:pt x="241300" y="287338"/>
                      <a:pt x="238919" y="304800"/>
                    </a:cubicBezTo>
                    <a:cubicBezTo>
                      <a:pt x="236538" y="322262"/>
                      <a:pt x="244475" y="340518"/>
                      <a:pt x="248444" y="357187"/>
                    </a:cubicBezTo>
                    <a:cubicBezTo>
                      <a:pt x="252413" y="373856"/>
                      <a:pt x="260351" y="393700"/>
                      <a:pt x="262732" y="404812"/>
                    </a:cubicBezTo>
                    <a:cubicBezTo>
                      <a:pt x="265113" y="415924"/>
                      <a:pt x="267495" y="418306"/>
                      <a:pt x="262732" y="423862"/>
                    </a:cubicBezTo>
                    <a:cubicBezTo>
                      <a:pt x="257970" y="429418"/>
                      <a:pt x="239713" y="431800"/>
                      <a:pt x="234157" y="438150"/>
                    </a:cubicBezTo>
                    <a:cubicBezTo>
                      <a:pt x="228601" y="444500"/>
                      <a:pt x="230188" y="447675"/>
                      <a:pt x="229394" y="461962"/>
                    </a:cubicBezTo>
                    <a:cubicBezTo>
                      <a:pt x="228600" y="476249"/>
                      <a:pt x="230982" y="505619"/>
                      <a:pt x="229394" y="523875"/>
                    </a:cubicBezTo>
                    <a:cubicBezTo>
                      <a:pt x="227807" y="542131"/>
                      <a:pt x="221456" y="558006"/>
                      <a:pt x="219869" y="571500"/>
                    </a:cubicBezTo>
                    <a:cubicBezTo>
                      <a:pt x="218282" y="584994"/>
                      <a:pt x="219075" y="597693"/>
                      <a:pt x="219869" y="604837"/>
                    </a:cubicBezTo>
                    <a:cubicBezTo>
                      <a:pt x="220663" y="611981"/>
                      <a:pt x="218282" y="614362"/>
                      <a:pt x="224632" y="614362"/>
                    </a:cubicBezTo>
                    <a:cubicBezTo>
                      <a:pt x="230982" y="614362"/>
                      <a:pt x="250032" y="604837"/>
                      <a:pt x="257969" y="604837"/>
                    </a:cubicBezTo>
                    <a:cubicBezTo>
                      <a:pt x="265906" y="604837"/>
                      <a:pt x="267495" y="608806"/>
                      <a:pt x="272257" y="614362"/>
                    </a:cubicBezTo>
                    <a:cubicBezTo>
                      <a:pt x="277020" y="619918"/>
                      <a:pt x="282575" y="630238"/>
                      <a:pt x="286544" y="638175"/>
                    </a:cubicBezTo>
                    <a:cubicBezTo>
                      <a:pt x="290513" y="646112"/>
                      <a:pt x="293688" y="654050"/>
                      <a:pt x="296069" y="661987"/>
                    </a:cubicBezTo>
                    <a:cubicBezTo>
                      <a:pt x="298450" y="669924"/>
                      <a:pt x="300038" y="678656"/>
                      <a:pt x="300832" y="685800"/>
                    </a:cubicBezTo>
                    <a:cubicBezTo>
                      <a:pt x="301626" y="692944"/>
                      <a:pt x="304801" y="698500"/>
                      <a:pt x="300832" y="704850"/>
                    </a:cubicBezTo>
                    <a:cubicBezTo>
                      <a:pt x="296863" y="711200"/>
                      <a:pt x="280988" y="712788"/>
                      <a:pt x="277019" y="723900"/>
                    </a:cubicBezTo>
                    <a:cubicBezTo>
                      <a:pt x="273050" y="735012"/>
                      <a:pt x="272256" y="758825"/>
                      <a:pt x="277019" y="771525"/>
                    </a:cubicBezTo>
                    <a:cubicBezTo>
                      <a:pt x="281782" y="784225"/>
                      <a:pt x="299244" y="791369"/>
                      <a:pt x="305594" y="800100"/>
                    </a:cubicBezTo>
                    <a:cubicBezTo>
                      <a:pt x="311944" y="808831"/>
                      <a:pt x="311944" y="815181"/>
                      <a:pt x="315119" y="823912"/>
                    </a:cubicBezTo>
                    <a:cubicBezTo>
                      <a:pt x="318294" y="832643"/>
                      <a:pt x="325438" y="838200"/>
                      <a:pt x="324644" y="852487"/>
                    </a:cubicBezTo>
                    <a:cubicBezTo>
                      <a:pt x="323850" y="866774"/>
                      <a:pt x="312738" y="895350"/>
                      <a:pt x="310357" y="909637"/>
                    </a:cubicBezTo>
                    <a:cubicBezTo>
                      <a:pt x="307976" y="923925"/>
                      <a:pt x="309563" y="927100"/>
                      <a:pt x="310357" y="938212"/>
                    </a:cubicBezTo>
                    <a:cubicBezTo>
                      <a:pt x="311151" y="949324"/>
                      <a:pt x="311944" y="964406"/>
                      <a:pt x="315119" y="976312"/>
                    </a:cubicBezTo>
                    <a:cubicBezTo>
                      <a:pt x="318294" y="988218"/>
                      <a:pt x="327026" y="997744"/>
                      <a:pt x="329407" y="1009650"/>
                    </a:cubicBezTo>
                    <a:cubicBezTo>
                      <a:pt x="331788" y="1021556"/>
                      <a:pt x="335757" y="1024731"/>
                      <a:pt x="329407" y="1047750"/>
                    </a:cubicBezTo>
                    <a:cubicBezTo>
                      <a:pt x="323057" y="1070769"/>
                      <a:pt x="297657" y="1122362"/>
                      <a:pt x="291307" y="1147762"/>
                    </a:cubicBezTo>
                    <a:cubicBezTo>
                      <a:pt x="284957" y="1173162"/>
                      <a:pt x="291307" y="1200150"/>
                      <a:pt x="291307" y="1200150"/>
                    </a:cubicBezTo>
                    <a:cubicBezTo>
                      <a:pt x="291307" y="1214437"/>
                      <a:pt x="297657" y="1219199"/>
                      <a:pt x="291307" y="1233487"/>
                    </a:cubicBezTo>
                    <a:cubicBezTo>
                      <a:pt x="284957" y="1247775"/>
                      <a:pt x="265113" y="1270000"/>
                      <a:pt x="253207" y="1285875"/>
                    </a:cubicBezTo>
                    <a:cubicBezTo>
                      <a:pt x="241301" y="1301750"/>
                      <a:pt x="230188" y="1320006"/>
                      <a:pt x="219869" y="1328737"/>
                    </a:cubicBezTo>
                    <a:cubicBezTo>
                      <a:pt x="209550" y="1337468"/>
                      <a:pt x="200025" y="1335881"/>
                      <a:pt x="191294" y="1338262"/>
                    </a:cubicBezTo>
                    <a:cubicBezTo>
                      <a:pt x="182563" y="1340643"/>
                      <a:pt x="174626" y="1338263"/>
                      <a:pt x="167482" y="1343025"/>
                    </a:cubicBezTo>
                    <a:cubicBezTo>
                      <a:pt x="160338" y="1347787"/>
                      <a:pt x="156369" y="1358900"/>
                      <a:pt x="148432" y="1366837"/>
                    </a:cubicBezTo>
                    <a:cubicBezTo>
                      <a:pt x="140495" y="1374774"/>
                      <a:pt x="131763" y="1385888"/>
                      <a:pt x="119857" y="1390650"/>
                    </a:cubicBezTo>
                    <a:cubicBezTo>
                      <a:pt x="107951" y="1395412"/>
                      <a:pt x="92869" y="1394618"/>
                      <a:pt x="76994" y="1395412"/>
                    </a:cubicBezTo>
                    <a:cubicBezTo>
                      <a:pt x="61119" y="1396206"/>
                      <a:pt x="36513" y="1391443"/>
                      <a:pt x="24607" y="1395412"/>
                    </a:cubicBezTo>
                    <a:cubicBezTo>
                      <a:pt x="12701" y="1399381"/>
                      <a:pt x="9526" y="1410494"/>
                      <a:pt x="5557" y="1419225"/>
                    </a:cubicBezTo>
                    <a:cubicBezTo>
                      <a:pt x="1588" y="1427956"/>
                      <a:pt x="1588" y="1439863"/>
                      <a:pt x="794" y="1447800"/>
                    </a:cubicBezTo>
                    <a:cubicBezTo>
                      <a:pt x="0" y="1455737"/>
                      <a:pt x="2381" y="1462088"/>
                      <a:pt x="794" y="1466850"/>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5" name="Freeform 44"/>
              <p:cNvSpPr/>
              <p:nvPr/>
            </p:nvSpPr>
            <p:spPr>
              <a:xfrm>
                <a:off x="7649278" y="3009684"/>
                <a:ext cx="466555" cy="725206"/>
              </a:xfrm>
              <a:custGeom>
                <a:avLst/>
                <a:gdLst>
                  <a:gd name="connsiteX0" fmla="*/ 466725 w 468313"/>
                  <a:gd name="connsiteY0" fmla="*/ 0 h 724694"/>
                  <a:gd name="connsiteX1" fmla="*/ 452438 w 468313"/>
                  <a:gd name="connsiteY1" fmla="*/ 61913 h 724694"/>
                  <a:gd name="connsiteX2" fmla="*/ 452438 w 468313"/>
                  <a:gd name="connsiteY2" fmla="*/ 119063 h 724694"/>
                  <a:gd name="connsiteX3" fmla="*/ 461963 w 468313"/>
                  <a:gd name="connsiteY3" fmla="*/ 171450 h 724694"/>
                  <a:gd name="connsiteX4" fmla="*/ 461963 w 468313"/>
                  <a:gd name="connsiteY4" fmla="*/ 214313 h 724694"/>
                  <a:gd name="connsiteX5" fmla="*/ 461963 w 468313"/>
                  <a:gd name="connsiteY5" fmla="*/ 247650 h 724694"/>
                  <a:gd name="connsiteX6" fmla="*/ 423863 w 468313"/>
                  <a:gd name="connsiteY6" fmla="*/ 290513 h 724694"/>
                  <a:gd name="connsiteX7" fmla="*/ 423863 w 468313"/>
                  <a:gd name="connsiteY7" fmla="*/ 361950 h 724694"/>
                  <a:gd name="connsiteX8" fmla="*/ 423863 w 468313"/>
                  <a:gd name="connsiteY8" fmla="*/ 419100 h 724694"/>
                  <a:gd name="connsiteX9" fmla="*/ 409575 w 468313"/>
                  <a:gd name="connsiteY9" fmla="*/ 457200 h 724694"/>
                  <a:gd name="connsiteX10" fmla="*/ 376238 w 468313"/>
                  <a:gd name="connsiteY10" fmla="*/ 504825 h 724694"/>
                  <a:gd name="connsiteX11" fmla="*/ 352425 w 468313"/>
                  <a:gd name="connsiteY11" fmla="*/ 519113 h 724694"/>
                  <a:gd name="connsiteX12" fmla="*/ 271463 w 468313"/>
                  <a:gd name="connsiteY12" fmla="*/ 552450 h 724694"/>
                  <a:gd name="connsiteX13" fmla="*/ 238125 w 468313"/>
                  <a:gd name="connsiteY13" fmla="*/ 581025 h 724694"/>
                  <a:gd name="connsiteX14" fmla="*/ 176213 w 468313"/>
                  <a:gd name="connsiteY14" fmla="*/ 590550 h 724694"/>
                  <a:gd name="connsiteX15" fmla="*/ 138113 w 468313"/>
                  <a:gd name="connsiteY15" fmla="*/ 628650 h 724694"/>
                  <a:gd name="connsiteX16" fmla="*/ 109538 w 468313"/>
                  <a:gd name="connsiteY16" fmla="*/ 652463 h 724694"/>
                  <a:gd name="connsiteX17" fmla="*/ 109538 w 468313"/>
                  <a:gd name="connsiteY17" fmla="*/ 714375 h 724694"/>
                  <a:gd name="connsiteX18" fmla="*/ 85725 w 468313"/>
                  <a:gd name="connsiteY18" fmla="*/ 714375 h 724694"/>
                  <a:gd name="connsiteX19" fmla="*/ 66675 w 468313"/>
                  <a:gd name="connsiteY19" fmla="*/ 704850 h 724694"/>
                  <a:gd name="connsiteX20" fmla="*/ 42863 w 468313"/>
                  <a:gd name="connsiteY20" fmla="*/ 700088 h 724694"/>
                  <a:gd name="connsiteX21" fmla="*/ 28575 w 468313"/>
                  <a:gd name="connsiteY21" fmla="*/ 719138 h 724694"/>
                  <a:gd name="connsiteX22" fmla="*/ 0 w 468313"/>
                  <a:gd name="connsiteY22" fmla="*/ 719138 h 72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68313" h="724694">
                    <a:moveTo>
                      <a:pt x="466725" y="0"/>
                    </a:moveTo>
                    <a:cubicBezTo>
                      <a:pt x="460772" y="21034"/>
                      <a:pt x="454819" y="42069"/>
                      <a:pt x="452438" y="61913"/>
                    </a:cubicBezTo>
                    <a:cubicBezTo>
                      <a:pt x="450057" y="81757"/>
                      <a:pt x="450851" y="100807"/>
                      <a:pt x="452438" y="119063"/>
                    </a:cubicBezTo>
                    <a:cubicBezTo>
                      <a:pt x="454026" y="137319"/>
                      <a:pt x="460376" y="155575"/>
                      <a:pt x="461963" y="171450"/>
                    </a:cubicBezTo>
                    <a:cubicBezTo>
                      <a:pt x="463551" y="187325"/>
                      <a:pt x="461963" y="214313"/>
                      <a:pt x="461963" y="214313"/>
                    </a:cubicBezTo>
                    <a:cubicBezTo>
                      <a:pt x="461963" y="227013"/>
                      <a:pt x="468313" y="234950"/>
                      <a:pt x="461963" y="247650"/>
                    </a:cubicBezTo>
                    <a:cubicBezTo>
                      <a:pt x="455613" y="260350"/>
                      <a:pt x="430213" y="271463"/>
                      <a:pt x="423863" y="290513"/>
                    </a:cubicBezTo>
                    <a:cubicBezTo>
                      <a:pt x="417513" y="309563"/>
                      <a:pt x="423863" y="361950"/>
                      <a:pt x="423863" y="361950"/>
                    </a:cubicBezTo>
                    <a:cubicBezTo>
                      <a:pt x="423863" y="383381"/>
                      <a:pt x="426244" y="403225"/>
                      <a:pt x="423863" y="419100"/>
                    </a:cubicBezTo>
                    <a:cubicBezTo>
                      <a:pt x="421482" y="434975"/>
                      <a:pt x="417512" y="442913"/>
                      <a:pt x="409575" y="457200"/>
                    </a:cubicBezTo>
                    <a:cubicBezTo>
                      <a:pt x="401638" y="471487"/>
                      <a:pt x="385763" y="494506"/>
                      <a:pt x="376238" y="504825"/>
                    </a:cubicBezTo>
                    <a:cubicBezTo>
                      <a:pt x="366713" y="515144"/>
                      <a:pt x="369887" y="511176"/>
                      <a:pt x="352425" y="519113"/>
                    </a:cubicBezTo>
                    <a:cubicBezTo>
                      <a:pt x="334963" y="527050"/>
                      <a:pt x="290513" y="542131"/>
                      <a:pt x="271463" y="552450"/>
                    </a:cubicBezTo>
                    <a:cubicBezTo>
                      <a:pt x="252413" y="562769"/>
                      <a:pt x="254000" y="574675"/>
                      <a:pt x="238125" y="581025"/>
                    </a:cubicBezTo>
                    <a:cubicBezTo>
                      <a:pt x="222250" y="587375"/>
                      <a:pt x="192882" y="582613"/>
                      <a:pt x="176213" y="590550"/>
                    </a:cubicBezTo>
                    <a:cubicBezTo>
                      <a:pt x="159544" y="598487"/>
                      <a:pt x="149225" y="618331"/>
                      <a:pt x="138113" y="628650"/>
                    </a:cubicBezTo>
                    <a:cubicBezTo>
                      <a:pt x="127001" y="638969"/>
                      <a:pt x="114301" y="638175"/>
                      <a:pt x="109538" y="652463"/>
                    </a:cubicBezTo>
                    <a:cubicBezTo>
                      <a:pt x="104775" y="666751"/>
                      <a:pt x="113507" y="704056"/>
                      <a:pt x="109538" y="714375"/>
                    </a:cubicBezTo>
                    <a:cubicBezTo>
                      <a:pt x="105569" y="724694"/>
                      <a:pt x="92869" y="715963"/>
                      <a:pt x="85725" y="714375"/>
                    </a:cubicBezTo>
                    <a:cubicBezTo>
                      <a:pt x="78581" y="712788"/>
                      <a:pt x="73819" y="707231"/>
                      <a:pt x="66675" y="704850"/>
                    </a:cubicBezTo>
                    <a:cubicBezTo>
                      <a:pt x="59531" y="702469"/>
                      <a:pt x="49213" y="697707"/>
                      <a:pt x="42863" y="700088"/>
                    </a:cubicBezTo>
                    <a:cubicBezTo>
                      <a:pt x="36513" y="702469"/>
                      <a:pt x="35719" y="715963"/>
                      <a:pt x="28575" y="719138"/>
                    </a:cubicBezTo>
                    <a:cubicBezTo>
                      <a:pt x="21431" y="722313"/>
                      <a:pt x="5556" y="717551"/>
                      <a:pt x="0" y="719138"/>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6" name="Freeform 45"/>
              <p:cNvSpPr/>
              <p:nvPr/>
            </p:nvSpPr>
            <p:spPr>
              <a:xfrm>
                <a:off x="6611236" y="3719838"/>
                <a:ext cx="1044500" cy="946872"/>
              </a:xfrm>
              <a:custGeom>
                <a:avLst/>
                <a:gdLst>
                  <a:gd name="connsiteX0" fmla="*/ 1023938 w 1044575"/>
                  <a:gd name="connsiteY0" fmla="*/ 0 h 947737"/>
                  <a:gd name="connsiteX1" fmla="*/ 1042988 w 1044575"/>
                  <a:gd name="connsiteY1" fmla="*/ 66675 h 947737"/>
                  <a:gd name="connsiteX2" fmla="*/ 1014413 w 1044575"/>
                  <a:gd name="connsiteY2" fmla="*/ 66675 h 947737"/>
                  <a:gd name="connsiteX3" fmla="*/ 962025 w 1044575"/>
                  <a:gd name="connsiteY3" fmla="*/ 61912 h 947737"/>
                  <a:gd name="connsiteX4" fmla="*/ 928688 w 1044575"/>
                  <a:gd name="connsiteY4" fmla="*/ 95250 h 947737"/>
                  <a:gd name="connsiteX5" fmla="*/ 895350 w 1044575"/>
                  <a:gd name="connsiteY5" fmla="*/ 128587 h 947737"/>
                  <a:gd name="connsiteX6" fmla="*/ 876300 w 1044575"/>
                  <a:gd name="connsiteY6" fmla="*/ 157162 h 947737"/>
                  <a:gd name="connsiteX7" fmla="*/ 842963 w 1044575"/>
                  <a:gd name="connsiteY7" fmla="*/ 161925 h 947737"/>
                  <a:gd name="connsiteX8" fmla="*/ 833438 w 1044575"/>
                  <a:gd name="connsiteY8" fmla="*/ 180975 h 947737"/>
                  <a:gd name="connsiteX9" fmla="*/ 819150 w 1044575"/>
                  <a:gd name="connsiteY9" fmla="*/ 204787 h 947737"/>
                  <a:gd name="connsiteX10" fmla="*/ 785813 w 1044575"/>
                  <a:gd name="connsiteY10" fmla="*/ 204787 h 947737"/>
                  <a:gd name="connsiteX11" fmla="*/ 771525 w 1044575"/>
                  <a:gd name="connsiteY11" fmla="*/ 238125 h 947737"/>
                  <a:gd name="connsiteX12" fmla="*/ 747713 w 1044575"/>
                  <a:gd name="connsiteY12" fmla="*/ 266700 h 947737"/>
                  <a:gd name="connsiteX13" fmla="*/ 709613 w 1044575"/>
                  <a:gd name="connsiteY13" fmla="*/ 285750 h 947737"/>
                  <a:gd name="connsiteX14" fmla="*/ 704850 w 1044575"/>
                  <a:gd name="connsiteY14" fmla="*/ 314325 h 947737"/>
                  <a:gd name="connsiteX15" fmla="*/ 752475 w 1044575"/>
                  <a:gd name="connsiteY15" fmla="*/ 342900 h 947737"/>
                  <a:gd name="connsiteX16" fmla="*/ 742950 w 1044575"/>
                  <a:gd name="connsiteY16" fmla="*/ 376237 h 947737"/>
                  <a:gd name="connsiteX17" fmla="*/ 742950 w 1044575"/>
                  <a:gd name="connsiteY17" fmla="*/ 404812 h 947737"/>
                  <a:gd name="connsiteX18" fmla="*/ 757238 w 1044575"/>
                  <a:gd name="connsiteY18" fmla="*/ 442912 h 947737"/>
                  <a:gd name="connsiteX19" fmla="*/ 742950 w 1044575"/>
                  <a:gd name="connsiteY19" fmla="*/ 490537 h 947737"/>
                  <a:gd name="connsiteX20" fmla="*/ 714375 w 1044575"/>
                  <a:gd name="connsiteY20" fmla="*/ 519112 h 947737"/>
                  <a:gd name="connsiteX21" fmla="*/ 685800 w 1044575"/>
                  <a:gd name="connsiteY21" fmla="*/ 533400 h 947737"/>
                  <a:gd name="connsiteX22" fmla="*/ 661988 w 1044575"/>
                  <a:gd name="connsiteY22" fmla="*/ 547687 h 947737"/>
                  <a:gd name="connsiteX23" fmla="*/ 671513 w 1044575"/>
                  <a:gd name="connsiteY23" fmla="*/ 576262 h 947737"/>
                  <a:gd name="connsiteX24" fmla="*/ 709613 w 1044575"/>
                  <a:gd name="connsiteY24" fmla="*/ 585787 h 947737"/>
                  <a:gd name="connsiteX25" fmla="*/ 676275 w 1044575"/>
                  <a:gd name="connsiteY25" fmla="*/ 633412 h 947737"/>
                  <a:gd name="connsiteX26" fmla="*/ 619125 w 1044575"/>
                  <a:gd name="connsiteY26" fmla="*/ 671512 h 947737"/>
                  <a:gd name="connsiteX27" fmla="*/ 581025 w 1044575"/>
                  <a:gd name="connsiteY27" fmla="*/ 704850 h 947737"/>
                  <a:gd name="connsiteX28" fmla="*/ 528638 w 1044575"/>
                  <a:gd name="connsiteY28" fmla="*/ 704850 h 947737"/>
                  <a:gd name="connsiteX29" fmla="*/ 404813 w 1044575"/>
                  <a:gd name="connsiteY29" fmla="*/ 704850 h 947737"/>
                  <a:gd name="connsiteX30" fmla="*/ 300038 w 1044575"/>
                  <a:gd name="connsiteY30" fmla="*/ 766762 h 947737"/>
                  <a:gd name="connsiteX31" fmla="*/ 266700 w 1044575"/>
                  <a:gd name="connsiteY31" fmla="*/ 790575 h 947737"/>
                  <a:gd name="connsiteX32" fmla="*/ 261938 w 1044575"/>
                  <a:gd name="connsiteY32" fmla="*/ 823912 h 947737"/>
                  <a:gd name="connsiteX33" fmla="*/ 147638 w 1044575"/>
                  <a:gd name="connsiteY33" fmla="*/ 876300 h 947737"/>
                  <a:gd name="connsiteX34" fmla="*/ 114300 w 1044575"/>
                  <a:gd name="connsiteY34" fmla="*/ 885825 h 947737"/>
                  <a:gd name="connsiteX35" fmla="*/ 76200 w 1044575"/>
                  <a:gd name="connsiteY35" fmla="*/ 900112 h 947737"/>
                  <a:gd name="connsiteX36" fmla="*/ 76200 w 1044575"/>
                  <a:gd name="connsiteY36" fmla="*/ 914400 h 947737"/>
                  <a:gd name="connsiteX37" fmla="*/ 47625 w 1044575"/>
                  <a:gd name="connsiteY37" fmla="*/ 914400 h 947737"/>
                  <a:gd name="connsiteX38" fmla="*/ 14288 w 1044575"/>
                  <a:gd name="connsiteY38" fmla="*/ 933450 h 947737"/>
                  <a:gd name="connsiteX39" fmla="*/ 0 w 1044575"/>
                  <a:gd name="connsiteY39" fmla="*/ 947737 h 94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44575" h="947737">
                    <a:moveTo>
                      <a:pt x="1023938" y="0"/>
                    </a:moveTo>
                    <a:cubicBezTo>
                      <a:pt x="1034256" y="27781"/>
                      <a:pt x="1044575" y="55563"/>
                      <a:pt x="1042988" y="66675"/>
                    </a:cubicBezTo>
                    <a:cubicBezTo>
                      <a:pt x="1041401" y="77787"/>
                      <a:pt x="1027907" y="67469"/>
                      <a:pt x="1014413" y="66675"/>
                    </a:cubicBezTo>
                    <a:cubicBezTo>
                      <a:pt x="1000919" y="65881"/>
                      <a:pt x="976313" y="57149"/>
                      <a:pt x="962025" y="61912"/>
                    </a:cubicBezTo>
                    <a:cubicBezTo>
                      <a:pt x="947737" y="66675"/>
                      <a:pt x="928688" y="95250"/>
                      <a:pt x="928688" y="95250"/>
                    </a:cubicBezTo>
                    <a:cubicBezTo>
                      <a:pt x="917576" y="106362"/>
                      <a:pt x="904081" y="118268"/>
                      <a:pt x="895350" y="128587"/>
                    </a:cubicBezTo>
                    <a:cubicBezTo>
                      <a:pt x="886619" y="138906"/>
                      <a:pt x="885031" y="151606"/>
                      <a:pt x="876300" y="157162"/>
                    </a:cubicBezTo>
                    <a:cubicBezTo>
                      <a:pt x="867569" y="162718"/>
                      <a:pt x="850106" y="157956"/>
                      <a:pt x="842963" y="161925"/>
                    </a:cubicBezTo>
                    <a:cubicBezTo>
                      <a:pt x="835820" y="165894"/>
                      <a:pt x="837407" y="173832"/>
                      <a:pt x="833438" y="180975"/>
                    </a:cubicBezTo>
                    <a:cubicBezTo>
                      <a:pt x="829469" y="188118"/>
                      <a:pt x="827087" y="200818"/>
                      <a:pt x="819150" y="204787"/>
                    </a:cubicBezTo>
                    <a:cubicBezTo>
                      <a:pt x="811213" y="208756"/>
                      <a:pt x="793751" y="199231"/>
                      <a:pt x="785813" y="204787"/>
                    </a:cubicBezTo>
                    <a:cubicBezTo>
                      <a:pt x="777876" y="210343"/>
                      <a:pt x="777875" y="227806"/>
                      <a:pt x="771525" y="238125"/>
                    </a:cubicBezTo>
                    <a:cubicBezTo>
                      <a:pt x="765175" y="248444"/>
                      <a:pt x="758032" y="258763"/>
                      <a:pt x="747713" y="266700"/>
                    </a:cubicBezTo>
                    <a:cubicBezTo>
                      <a:pt x="737394" y="274637"/>
                      <a:pt x="716757" y="277813"/>
                      <a:pt x="709613" y="285750"/>
                    </a:cubicBezTo>
                    <a:cubicBezTo>
                      <a:pt x="702469" y="293688"/>
                      <a:pt x="697706" y="304800"/>
                      <a:pt x="704850" y="314325"/>
                    </a:cubicBezTo>
                    <a:cubicBezTo>
                      <a:pt x="711994" y="323850"/>
                      <a:pt x="746125" y="332581"/>
                      <a:pt x="752475" y="342900"/>
                    </a:cubicBezTo>
                    <a:cubicBezTo>
                      <a:pt x="758825" y="353219"/>
                      <a:pt x="744538" y="365918"/>
                      <a:pt x="742950" y="376237"/>
                    </a:cubicBezTo>
                    <a:cubicBezTo>
                      <a:pt x="741363" y="386556"/>
                      <a:pt x="740569" y="393700"/>
                      <a:pt x="742950" y="404812"/>
                    </a:cubicBezTo>
                    <a:cubicBezTo>
                      <a:pt x="745331" y="415924"/>
                      <a:pt x="757238" y="428625"/>
                      <a:pt x="757238" y="442912"/>
                    </a:cubicBezTo>
                    <a:cubicBezTo>
                      <a:pt x="757238" y="457199"/>
                      <a:pt x="750094" y="477837"/>
                      <a:pt x="742950" y="490537"/>
                    </a:cubicBezTo>
                    <a:cubicBezTo>
                      <a:pt x="735806" y="503237"/>
                      <a:pt x="723900" y="511968"/>
                      <a:pt x="714375" y="519112"/>
                    </a:cubicBezTo>
                    <a:cubicBezTo>
                      <a:pt x="704850" y="526256"/>
                      <a:pt x="694531" y="528638"/>
                      <a:pt x="685800" y="533400"/>
                    </a:cubicBezTo>
                    <a:cubicBezTo>
                      <a:pt x="677069" y="538162"/>
                      <a:pt x="664369" y="540543"/>
                      <a:pt x="661988" y="547687"/>
                    </a:cubicBezTo>
                    <a:cubicBezTo>
                      <a:pt x="659607" y="554831"/>
                      <a:pt x="663576" y="569912"/>
                      <a:pt x="671513" y="576262"/>
                    </a:cubicBezTo>
                    <a:cubicBezTo>
                      <a:pt x="679450" y="582612"/>
                      <a:pt x="708819" y="576262"/>
                      <a:pt x="709613" y="585787"/>
                    </a:cubicBezTo>
                    <a:cubicBezTo>
                      <a:pt x="710407" y="595312"/>
                      <a:pt x="691356" y="619125"/>
                      <a:pt x="676275" y="633412"/>
                    </a:cubicBezTo>
                    <a:cubicBezTo>
                      <a:pt x="661194" y="647700"/>
                      <a:pt x="635000" y="659606"/>
                      <a:pt x="619125" y="671512"/>
                    </a:cubicBezTo>
                    <a:cubicBezTo>
                      <a:pt x="603250" y="683418"/>
                      <a:pt x="596106" y="699294"/>
                      <a:pt x="581025" y="704850"/>
                    </a:cubicBezTo>
                    <a:cubicBezTo>
                      <a:pt x="565944" y="710406"/>
                      <a:pt x="528638" y="704850"/>
                      <a:pt x="528638" y="704850"/>
                    </a:cubicBezTo>
                    <a:cubicBezTo>
                      <a:pt x="499269" y="704850"/>
                      <a:pt x="442913" y="694531"/>
                      <a:pt x="404813" y="704850"/>
                    </a:cubicBezTo>
                    <a:cubicBezTo>
                      <a:pt x="366713" y="715169"/>
                      <a:pt x="323057" y="752475"/>
                      <a:pt x="300038" y="766762"/>
                    </a:cubicBezTo>
                    <a:cubicBezTo>
                      <a:pt x="277019" y="781049"/>
                      <a:pt x="273050" y="781050"/>
                      <a:pt x="266700" y="790575"/>
                    </a:cubicBezTo>
                    <a:cubicBezTo>
                      <a:pt x="260350" y="800100"/>
                      <a:pt x="281782" y="809625"/>
                      <a:pt x="261938" y="823912"/>
                    </a:cubicBezTo>
                    <a:cubicBezTo>
                      <a:pt x="242094" y="838199"/>
                      <a:pt x="172244" y="865981"/>
                      <a:pt x="147638" y="876300"/>
                    </a:cubicBezTo>
                    <a:cubicBezTo>
                      <a:pt x="123032" y="886619"/>
                      <a:pt x="126206" y="881856"/>
                      <a:pt x="114300" y="885825"/>
                    </a:cubicBezTo>
                    <a:cubicBezTo>
                      <a:pt x="102394" y="889794"/>
                      <a:pt x="82550" y="895350"/>
                      <a:pt x="76200" y="900112"/>
                    </a:cubicBezTo>
                    <a:cubicBezTo>
                      <a:pt x="69850" y="904874"/>
                      <a:pt x="80962" y="912019"/>
                      <a:pt x="76200" y="914400"/>
                    </a:cubicBezTo>
                    <a:cubicBezTo>
                      <a:pt x="71438" y="916781"/>
                      <a:pt x="57944" y="911225"/>
                      <a:pt x="47625" y="914400"/>
                    </a:cubicBezTo>
                    <a:cubicBezTo>
                      <a:pt x="37306" y="917575"/>
                      <a:pt x="22226" y="927894"/>
                      <a:pt x="14288" y="933450"/>
                    </a:cubicBezTo>
                    <a:cubicBezTo>
                      <a:pt x="6350" y="939006"/>
                      <a:pt x="3969" y="945356"/>
                      <a:pt x="0" y="947737"/>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7" name="Freeform 46"/>
              <p:cNvSpPr/>
              <p:nvPr/>
            </p:nvSpPr>
            <p:spPr>
              <a:xfrm>
                <a:off x="5671670" y="3281978"/>
                <a:ext cx="442339" cy="198406"/>
              </a:xfrm>
              <a:custGeom>
                <a:avLst/>
                <a:gdLst>
                  <a:gd name="connsiteX0" fmla="*/ 0 w 442912"/>
                  <a:gd name="connsiteY0" fmla="*/ 0 h 197643"/>
                  <a:gd name="connsiteX1" fmla="*/ 38100 w 442912"/>
                  <a:gd name="connsiteY1" fmla="*/ 47625 h 197643"/>
                  <a:gd name="connsiteX2" fmla="*/ 71437 w 442912"/>
                  <a:gd name="connsiteY2" fmla="*/ 71437 h 197643"/>
                  <a:gd name="connsiteX3" fmla="*/ 109537 w 442912"/>
                  <a:gd name="connsiteY3" fmla="*/ 66675 h 197643"/>
                  <a:gd name="connsiteX4" fmla="*/ 166687 w 442912"/>
                  <a:gd name="connsiteY4" fmla="*/ 85725 h 197643"/>
                  <a:gd name="connsiteX5" fmla="*/ 180975 w 442912"/>
                  <a:gd name="connsiteY5" fmla="*/ 109537 h 197643"/>
                  <a:gd name="connsiteX6" fmla="*/ 200025 w 442912"/>
                  <a:gd name="connsiteY6" fmla="*/ 142875 h 197643"/>
                  <a:gd name="connsiteX7" fmla="*/ 204787 w 442912"/>
                  <a:gd name="connsiteY7" fmla="*/ 157162 h 197643"/>
                  <a:gd name="connsiteX8" fmla="*/ 233362 w 442912"/>
                  <a:gd name="connsiteY8" fmla="*/ 166687 h 197643"/>
                  <a:gd name="connsiteX9" fmla="*/ 280987 w 442912"/>
                  <a:gd name="connsiteY9" fmla="*/ 166687 h 197643"/>
                  <a:gd name="connsiteX10" fmla="*/ 338137 w 442912"/>
                  <a:gd name="connsiteY10" fmla="*/ 180975 h 197643"/>
                  <a:gd name="connsiteX11" fmla="*/ 376237 w 442912"/>
                  <a:gd name="connsiteY11" fmla="*/ 195262 h 197643"/>
                  <a:gd name="connsiteX12" fmla="*/ 409575 w 442912"/>
                  <a:gd name="connsiteY12" fmla="*/ 195262 h 197643"/>
                  <a:gd name="connsiteX13" fmla="*/ 423862 w 442912"/>
                  <a:gd name="connsiteY13" fmla="*/ 185737 h 197643"/>
                  <a:gd name="connsiteX14" fmla="*/ 442912 w 442912"/>
                  <a:gd name="connsiteY14" fmla="*/ 180975 h 19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2912" h="197643">
                    <a:moveTo>
                      <a:pt x="0" y="0"/>
                    </a:moveTo>
                    <a:cubicBezTo>
                      <a:pt x="13097" y="17859"/>
                      <a:pt x="26194" y="35719"/>
                      <a:pt x="38100" y="47625"/>
                    </a:cubicBezTo>
                    <a:cubicBezTo>
                      <a:pt x="50006" y="59531"/>
                      <a:pt x="59531" y="68262"/>
                      <a:pt x="71437" y="71437"/>
                    </a:cubicBezTo>
                    <a:cubicBezTo>
                      <a:pt x="83343" y="74612"/>
                      <a:pt x="93662" y="64294"/>
                      <a:pt x="109537" y="66675"/>
                    </a:cubicBezTo>
                    <a:cubicBezTo>
                      <a:pt x="125412" y="69056"/>
                      <a:pt x="154781" y="78581"/>
                      <a:pt x="166687" y="85725"/>
                    </a:cubicBezTo>
                    <a:cubicBezTo>
                      <a:pt x="178593" y="92869"/>
                      <a:pt x="175419" y="100012"/>
                      <a:pt x="180975" y="109537"/>
                    </a:cubicBezTo>
                    <a:cubicBezTo>
                      <a:pt x="186531" y="119062"/>
                      <a:pt x="196056" y="134938"/>
                      <a:pt x="200025" y="142875"/>
                    </a:cubicBezTo>
                    <a:cubicBezTo>
                      <a:pt x="203994" y="150812"/>
                      <a:pt x="199231" y="153193"/>
                      <a:pt x="204787" y="157162"/>
                    </a:cubicBezTo>
                    <a:cubicBezTo>
                      <a:pt x="210343" y="161131"/>
                      <a:pt x="220662" y="165100"/>
                      <a:pt x="233362" y="166687"/>
                    </a:cubicBezTo>
                    <a:cubicBezTo>
                      <a:pt x="246062" y="168274"/>
                      <a:pt x="263525" y="164306"/>
                      <a:pt x="280987" y="166687"/>
                    </a:cubicBezTo>
                    <a:cubicBezTo>
                      <a:pt x="298449" y="169068"/>
                      <a:pt x="322262" y="176213"/>
                      <a:pt x="338137" y="180975"/>
                    </a:cubicBezTo>
                    <a:cubicBezTo>
                      <a:pt x="354012" y="185737"/>
                      <a:pt x="364331" y="192881"/>
                      <a:pt x="376237" y="195262"/>
                    </a:cubicBezTo>
                    <a:cubicBezTo>
                      <a:pt x="388143" y="197643"/>
                      <a:pt x="401637" y="196850"/>
                      <a:pt x="409575" y="195262"/>
                    </a:cubicBezTo>
                    <a:cubicBezTo>
                      <a:pt x="417513" y="193674"/>
                      <a:pt x="418306" y="188118"/>
                      <a:pt x="423862" y="185737"/>
                    </a:cubicBezTo>
                    <a:cubicBezTo>
                      <a:pt x="429418" y="183356"/>
                      <a:pt x="436165" y="182165"/>
                      <a:pt x="442912" y="180975"/>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8" name="Freeform 47"/>
              <p:cNvSpPr/>
              <p:nvPr/>
            </p:nvSpPr>
            <p:spPr>
              <a:xfrm>
                <a:off x="5825035" y="3024735"/>
                <a:ext cx="300274" cy="322922"/>
              </a:xfrm>
              <a:custGeom>
                <a:avLst/>
                <a:gdLst>
                  <a:gd name="connsiteX0" fmla="*/ 15081 w 300831"/>
                  <a:gd name="connsiteY0" fmla="*/ 0 h 323850"/>
                  <a:gd name="connsiteX1" fmla="*/ 794 w 300831"/>
                  <a:gd name="connsiteY1" fmla="*/ 61912 h 323850"/>
                  <a:gd name="connsiteX2" fmla="*/ 10319 w 300831"/>
                  <a:gd name="connsiteY2" fmla="*/ 119062 h 323850"/>
                  <a:gd name="connsiteX3" fmla="*/ 34131 w 300831"/>
                  <a:gd name="connsiteY3" fmla="*/ 142875 h 323850"/>
                  <a:gd name="connsiteX4" fmla="*/ 72231 w 300831"/>
                  <a:gd name="connsiteY4" fmla="*/ 195262 h 323850"/>
                  <a:gd name="connsiteX5" fmla="*/ 105569 w 300831"/>
                  <a:gd name="connsiteY5" fmla="*/ 238125 h 323850"/>
                  <a:gd name="connsiteX6" fmla="*/ 129381 w 300831"/>
                  <a:gd name="connsiteY6" fmla="*/ 252412 h 323850"/>
                  <a:gd name="connsiteX7" fmla="*/ 186531 w 300831"/>
                  <a:gd name="connsiteY7" fmla="*/ 266700 h 323850"/>
                  <a:gd name="connsiteX8" fmla="*/ 248444 w 300831"/>
                  <a:gd name="connsiteY8" fmla="*/ 295275 h 323850"/>
                  <a:gd name="connsiteX9" fmla="*/ 267494 w 300831"/>
                  <a:gd name="connsiteY9" fmla="*/ 300037 h 323850"/>
                  <a:gd name="connsiteX10" fmla="*/ 286544 w 300831"/>
                  <a:gd name="connsiteY10" fmla="*/ 319087 h 323850"/>
                  <a:gd name="connsiteX11" fmla="*/ 300831 w 300831"/>
                  <a:gd name="connsiteY11"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831" h="323850">
                    <a:moveTo>
                      <a:pt x="15081" y="0"/>
                    </a:moveTo>
                    <a:cubicBezTo>
                      <a:pt x="8334" y="21034"/>
                      <a:pt x="1588" y="42068"/>
                      <a:pt x="794" y="61912"/>
                    </a:cubicBezTo>
                    <a:cubicBezTo>
                      <a:pt x="0" y="81756"/>
                      <a:pt x="4763" y="105568"/>
                      <a:pt x="10319" y="119062"/>
                    </a:cubicBezTo>
                    <a:cubicBezTo>
                      <a:pt x="15875" y="132556"/>
                      <a:pt x="23812" y="130175"/>
                      <a:pt x="34131" y="142875"/>
                    </a:cubicBezTo>
                    <a:cubicBezTo>
                      <a:pt x="44450" y="155575"/>
                      <a:pt x="60325" y="179387"/>
                      <a:pt x="72231" y="195262"/>
                    </a:cubicBezTo>
                    <a:cubicBezTo>
                      <a:pt x="84137" y="211137"/>
                      <a:pt x="96044" y="228600"/>
                      <a:pt x="105569" y="238125"/>
                    </a:cubicBezTo>
                    <a:cubicBezTo>
                      <a:pt x="115094" y="247650"/>
                      <a:pt x="115887" y="247649"/>
                      <a:pt x="129381" y="252412"/>
                    </a:cubicBezTo>
                    <a:cubicBezTo>
                      <a:pt x="142875" y="257175"/>
                      <a:pt x="166687" y="259556"/>
                      <a:pt x="186531" y="266700"/>
                    </a:cubicBezTo>
                    <a:cubicBezTo>
                      <a:pt x="206375" y="273844"/>
                      <a:pt x="234950" y="289719"/>
                      <a:pt x="248444" y="295275"/>
                    </a:cubicBezTo>
                    <a:cubicBezTo>
                      <a:pt x="261938" y="300831"/>
                      <a:pt x="261144" y="296068"/>
                      <a:pt x="267494" y="300037"/>
                    </a:cubicBezTo>
                    <a:cubicBezTo>
                      <a:pt x="273844" y="304006"/>
                      <a:pt x="280988" y="315118"/>
                      <a:pt x="286544" y="319087"/>
                    </a:cubicBezTo>
                    <a:cubicBezTo>
                      <a:pt x="292100" y="323056"/>
                      <a:pt x="300831" y="323850"/>
                      <a:pt x="300831" y="323850"/>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49" name="Freeform 48"/>
              <p:cNvSpPr/>
              <p:nvPr/>
            </p:nvSpPr>
            <p:spPr>
              <a:xfrm>
                <a:off x="6215714" y="3042524"/>
                <a:ext cx="282516" cy="410494"/>
              </a:xfrm>
              <a:custGeom>
                <a:avLst/>
                <a:gdLst>
                  <a:gd name="connsiteX0" fmla="*/ 280987 w 284162"/>
                  <a:gd name="connsiteY0" fmla="*/ 0 h 409575"/>
                  <a:gd name="connsiteX1" fmla="*/ 280987 w 284162"/>
                  <a:gd name="connsiteY1" fmla="*/ 95250 h 409575"/>
                  <a:gd name="connsiteX2" fmla="*/ 261937 w 284162"/>
                  <a:gd name="connsiteY2" fmla="*/ 152400 h 409575"/>
                  <a:gd name="connsiteX3" fmla="*/ 223837 w 284162"/>
                  <a:gd name="connsiteY3" fmla="*/ 176212 h 409575"/>
                  <a:gd name="connsiteX4" fmla="*/ 195262 w 284162"/>
                  <a:gd name="connsiteY4" fmla="*/ 180975 h 409575"/>
                  <a:gd name="connsiteX5" fmla="*/ 157162 w 284162"/>
                  <a:gd name="connsiteY5" fmla="*/ 233362 h 409575"/>
                  <a:gd name="connsiteX6" fmla="*/ 133350 w 284162"/>
                  <a:gd name="connsiteY6" fmla="*/ 271462 h 409575"/>
                  <a:gd name="connsiteX7" fmla="*/ 119062 w 284162"/>
                  <a:gd name="connsiteY7" fmla="*/ 319087 h 409575"/>
                  <a:gd name="connsiteX8" fmla="*/ 114300 w 284162"/>
                  <a:gd name="connsiteY8" fmla="*/ 361950 h 409575"/>
                  <a:gd name="connsiteX9" fmla="*/ 90487 w 284162"/>
                  <a:gd name="connsiteY9" fmla="*/ 371475 h 409575"/>
                  <a:gd name="connsiteX10" fmla="*/ 28575 w 284162"/>
                  <a:gd name="connsiteY10" fmla="*/ 385762 h 409575"/>
                  <a:gd name="connsiteX11" fmla="*/ 0 w 284162"/>
                  <a:gd name="connsiteY11" fmla="*/ 409575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162" h="409575">
                    <a:moveTo>
                      <a:pt x="280987" y="0"/>
                    </a:moveTo>
                    <a:cubicBezTo>
                      <a:pt x="282574" y="34925"/>
                      <a:pt x="284162" y="69850"/>
                      <a:pt x="280987" y="95250"/>
                    </a:cubicBezTo>
                    <a:cubicBezTo>
                      <a:pt x="277812" y="120650"/>
                      <a:pt x="271462" y="138906"/>
                      <a:pt x="261937" y="152400"/>
                    </a:cubicBezTo>
                    <a:cubicBezTo>
                      <a:pt x="252412" y="165894"/>
                      <a:pt x="234949" y="171450"/>
                      <a:pt x="223837" y="176212"/>
                    </a:cubicBezTo>
                    <a:cubicBezTo>
                      <a:pt x="212725" y="180974"/>
                      <a:pt x="206375" y="171450"/>
                      <a:pt x="195262" y="180975"/>
                    </a:cubicBezTo>
                    <a:cubicBezTo>
                      <a:pt x="184150" y="190500"/>
                      <a:pt x="167481" y="218281"/>
                      <a:pt x="157162" y="233362"/>
                    </a:cubicBezTo>
                    <a:cubicBezTo>
                      <a:pt x="146843" y="248443"/>
                      <a:pt x="139700" y="257174"/>
                      <a:pt x="133350" y="271462"/>
                    </a:cubicBezTo>
                    <a:cubicBezTo>
                      <a:pt x="127000" y="285750"/>
                      <a:pt x="122237" y="304006"/>
                      <a:pt x="119062" y="319087"/>
                    </a:cubicBezTo>
                    <a:cubicBezTo>
                      <a:pt x="115887" y="334168"/>
                      <a:pt x="119062" y="353219"/>
                      <a:pt x="114300" y="361950"/>
                    </a:cubicBezTo>
                    <a:cubicBezTo>
                      <a:pt x="109538" y="370681"/>
                      <a:pt x="104774" y="367506"/>
                      <a:pt x="90487" y="371475"/>
                    </a:cubicBezTo>
                    <a:cubicBezTo>
                      <a:pt x="76200" y="375444"/>
                      <a:pt x="43656" y="379412"/>
                      <a:pt x="28575" y="385762"/>
                    </a:cubicBezTo>
                    <a:cubicBezTo>
                      <a:pt x="13494" y="392112"/>
                      <a:pt x="6350" y="405606"/>
                      <a:pt x="0" y="409575"/>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0" name="Freeform 49"/>
              <p:cNvSpPr/>
              <p:nvPr/>
            </p:nvSpPr>
            <p:spPr>
              <a:xfrm>
                <a:off x="6091407" y="3439335"/>
                <a:ext cx="117849" cy="10947"/>
              </a:xfrm>
              <a:custGeom>
                <a:avLst/>
                <a:gdLst>
                  <a:gd name="connsiteX0" fmla="*/ 118268 w 118268"/>
                  <a:gd name="connsiteY0" fmla="*/ 4763 h 11112"/>
                  <a:gd name="connsiteX1" fmla="*/ 51593 w 118268"/>
                  <a:gd name="connsiteY1" fmla="*/ 4763 h 11112"/>
                  <a:gd name="connsiteX2" fmla="*/ 27781 w 118268"/>
                  <a:gd name="connsiteY2" fmla="*/ 0 h 11112"/>
                </a:gdLst>
                <a:ahLst/>
                <a:cxnLst>
                  <a:cxn ang="0">
                    <a:pos x="connsiteX0" y="connsiteY0"/>
                  </a:cxn>
                  <a:cxn ang="0">
                    <a:pos x="connsiteX1" y="connsiteY1"/>
                  </a:cxn>
                  <a:cxn ang="0">
                    <a:pos x="connsiteX2" y="connsiteY2"/>
                  </a:cxn>
                </a:cxnLst>
                <a:rect l="l" t="t" r="r" b="b"/>
                <a:pathLst>
                  <a:path w="118268" h="11112">
                    <a:moveTo>
                      <a:pt x="118268" y="4763"/>
                    </a:moveTo>
                    <a:cubicBezTo>
                      <a:pt x="92471" y="5160"/>
                      <a:pt x="66674" y="5557"/>
                      <a:pt x="51593" y="4763"/>
                    </a:cubicBezTo>
                    <a:cubicBezTo>
                      <a:pt x="36512" y="3969"/>
                      <a:pt x="0" y="11112"/>
                      <a:pt x="27781" y="0"/>
                    </a:cubicBezTo>
                  </a:path>
                </a:pathLst>
              </a:custGeom>
              <a:ln>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1" name="Freeform 50"/>
              <p:cNvSpPr/>
              <p:nvPr/>
            </p:nvSpPr>
            <p:spPr>
              <a:xfrm>
                <a:off x="7644436" y="3015158"/>
                <a:ext cx="95248" cy="701944"/>
              </a:xfrm>
              <a:custGeom>
                <a:avLst/>
                <a:gdLst>
                  <a:gd name="connsiteX0" fmla="*/ 61912 w 91281"/>
                  <a:gd name="connsiteY0" fmla="*/ 0 h 681037"/>
                  <a:gd name="connsiteX1" fmla="*/ 19050 w 91281"/>
                  <a:gd name="connsiteY1" fmla="*/ 85725 h 681037"/>
                  <a:gd name="connsiteX2" fmla="*/ 0 w 91281"/>
                  <a:gd name="connsiteY2" fmla="*/ 119062 h 681037"/>
                  <a:gd name="connsiteX3" fmla="*/ 19050 w 91281"/>
                  <a:gd name="connsiteY3" fmla="*/ 152400 h 681037"/>
                  <a:gd name="connsiteX4" fmla="*/ 52387 w 91281"/>
                  <a:gd name="connsiteY4" fmla="*/ 147637 h 681037"/>
                  <a:gd name="connsiteX5" fmla="*/ 85725 w 91281"/>
                  <a:gd name="connsiteY5" fmla="*/ 180975 h 681037"/>
                  <a:gd name="connsiteX6" fmla="*/ 85725 w 91281"/>
                  <a:gd name="connsiteY6" fmla="*/ 242887 h 681037"/>
                  <a:gd name="connsiteX7" fmla="*/ 61912 w 91281"/>
                  <a:gd name="connsiteY7" fmla="*/ 295275 h 681037"/>
                  <a:gd name="connsiteX8" fmla="*/ 57150 w 91281"/>
                  <a:gd name="connsiteY8" fmla="*/ 357187 h 681037"/>
                  <a:gd name="connsiteX9" fmla="*/ 42862 w 91281"/>
                  <a:gd name="connsiteY9" fmla="*/ 414337 h 681037"/>
                  <a:gd name="connsiteX10" fmla="*/ 52387 w 91281"/>
                  <a:gd name="connsiteY10" fmla="*/ 481012 h 681037"/>
                  <a:gd name="connsiteX11" fmla="*/ 52387 w 91281"/>
                  <a:gd name="connsiteY11" fmla="*/ 528637 h 681037"/>
                  <a:gd name="connsiteX12" fmla="*/ 52387 w 91281"/>
                  <a:gd name="connsiteY12" fmla="*/ 561975 h 681037"/>
                  <a:gd name="connsiteX13" fmla="*/ 28575 w 91281"/>
                  <a:gd name="connsiteY13" fmla="*/ 595312 h 681037"/>
                  <a:gd name="connsiteX14" fmla="*/ 14287 w 91281"/>
                  <a:gd name="connsiteY14" fmla="*/ 623887 h 681037"/>
                  <a:gd name="connsiteX15" fmla="*/ 14287 w 91281"/>
                  <a:gd name="connsiteY15" fmla="*/ 657225 h 681037"/>
                  <a:gd name="connsiteX16" fmla="*/ 19050 w 91281"/>
                  <a:gd name="connsiteY16" fmla="*/ 681037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281" h="681037">
                    <a:moveTo>
                      <a:pt x="61912" y="0"/>
                    </a:moveTo>
                    <a:cubicBezTo>
                      <a:pt x="45640" y="32940"/>
                      <a:pt x="29369" y="65881"/>
                      <a:pt x="19050" y="85725"/>
                    </a:cubicBezTo>
                    <a:cubicBezTo>
                      <a:pt x="8731" y="105569"/>
                      <a:pt x="0" y="107950"/>
                      <a:pt x="0" y="119062"/>
                    </a:cubicBezTo>
                    <a:cubicBezTo>
                      <a:pt x="0" y="130174"/>
                      <a:pt x="10319" y="147638"/>
                      <a:pt x="19050" y="152400"/>
                    </a:cubicBezTo>
                    <a:cubicBezTo>
                      <a:pt x="27781" y="157162"/>
                      <a:pt x="41275" y="142875"/>
                      <a:pt x="52387" y="147637"/>
                    </a:cubicBezTo>
                    <a:cubicBezTo>
                      <a:pt x="63499" y="152399"/>
                      <a:pt x="80169" y="165100"/>
                      <a:pt x="85725" y="180975"/>
                    </a:cubicBezTo>
                    <a:cubicBezTo>
                      <a:pt x="91281" y="196850"/>
                      <a:pt x="89694" y="223837"/>
                      <a:pt x="85725" y="242887"/>
                    </a:cubicBezTo>
                    <a:cubicBezTo>
                      <a:pt x="81756" y="261937"/>
                      <a:pt x="66674" y="276225"/>
                      <a:pt x="61912" y="295275"/>
                    </a:cubicBezTo>
                    <a:cubicBezTo>
                      <a:pt x="57150" y="314325"/>
                      <a:pt x="60325" y="337343"/>
                      <a:pt x="57150" y="357187"/>
                    </a:cubicBezTo>
                    <a:cubicBezTo>
                      <a:pt x="53975" y="377031"/>
                      <a:pt x="43656" y="393700"/>
                      <a:pt x="42862" y="414337"/>
                    </a:cubicBezTo>
                    <a:cubicBezTo>
                      <a:pt x="42068" y="434974"/>
                      <a:pt x="50800" y="461962"/>
                      <a:pt x="52387" y="481012"/>
                    </a:cubicBezTo>
                    <a:cubicBezTo>
                      <a:pt x="53974" y="500062"/>
                      <a:pt x="52387" y="528637"/>
                      <a:pt x="52387" y="528637"/>
                    </a:cubicBezTo>
                    <a:cubicBezTo>
                      <a:pt x="52387" y="542131"/>
                      <a:pt x="56356" y="550863"/>
                      <a:pt x="52387" y="561975"/>
                    </a:cubicBezTo>
                    <a:cubicBezTo>
                      <a:pt x="48418" y="573087"/>
                      <a:pt x="34925" y="584993"/>
                      <a:pt x="28575" y="595312"/>
                    </a:cubicBezTo>
                    <a:cubicBezTo>
                      <a:pt x="22225" y="605631"/>
                      <a:pt x="16668" y="613568"/>
                      <a:pt x="14287" y="623887"/>
                    </a:cubicBezTo>
                    <a:cubicBezTo>
                      <a:pt x="11906" y="634206"/>
                      <a:pt x="13493" y="647700"/>
                      <a:pt x="14287" y="657225"/>
                    </a:cubicBezTo>
                    <a:cubicBezTo>
                      <a:pt x="15081" y="666750"/>
                      <a:pt x="17065" y="673893"/>
                      <a:pt x="19050" y="681037"/>
                    </a:cubicBezTo>
                  </a:path>
                </a:pathLst>
              </a:custGeom>
              <a:ln w="127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2" name="Freeform 51"/>
              <p:cNvSpPr/>
              <p:nvPr/>
            </p:nvSpPr>
            <p:spPr>
              <a:xfrm>
                <a:off x="7458782" y="3075363"/>
                <a:ext cx="203411" cy="652685"/>
              </a:xfrm>
              <a:custGeom>
                <a:avLst/>
                <a:gdLst>
                  <a:gd name="connsiteX0" fmla="*/ 0 w 204788"/>
                  <a:gd name="connsiteY0" fmla="*/ 1587 h 651668"/>
                  <a:gd name="connsiteX1" fmla="*/ 71438 w 204788"/>
                  <a:gd name="connsiteY1" fmla="*/ 1587 h 651668"/>
                  <a:gd name="connsiteX2" fmla="*/ 104775 w 204788"/>
                  <a:gd name="connsiteY2" fmla="*/ 11112 h 651668"/>
                  <a:gd name="connsiteX3" fmla="*/ 100013 w 204788"/>
                  <a:gd name="connsiteY3" fmla="*/ 49212 h 651668"/>
                  <a:gd name="connsiteX4" fmla="*/ 128588 w 204788"/>
                  <a:gd name="connsiteY4" fmla="*/ 96837 h 651668"/>
                  <a:gd name="connsiteX5" fmla="*/ 119063 w 204788"/>
                  <a:gd name="connsiteY5" fmla="*/ 153987 h 651668"/>
                  <a:gd name="connsiteX6" fmla="*/ 133350 w 204788"/>
                  <a:gd name="connsiteY6" fmla="*/ 211137 h 651668"/>
                  <a:gd name="connsiteX7" fmla="*/ 142875 w 204788"/>
                  <a:gd name="connsiteY7" fmla="*/ 268287 h 651668"/>
                  <a:gd name="connsiteX8" fmla="*/ 147638 w 204788"/>
                  <a:gd name="connsiteY8" fmla="*/ 344487 h 651668"/>
                  <a:gd name="connsiteX9" fmla="*/ 147638 w 204788"/>
                  <a:gd name="connsiteY9" fmla="*/ 392112 h 651668"/>
                  <a:gd name="connsiteX10" fmla="*/ 166688 w 204788"/>
                  <a:gd name="connsiteY10" fmla="*/ 458787 h 651668"/>
                  <a:gd name="connsiteX11" fmla="*/ 180975 w 204788"/>
                  <a:gd name="connsiteY11" fmla="*/ 492125 h 651668"/>
                  <a:gd name="connsiteX12" fmla="*/ 190500 w 204788"/>
                  <a:gd name="connsiteY12" fmla="*/ 511175 h 651668"/>
                  <a:gd name="connsiteX13" fmla="*/ 195263 w 204788"/>
                  <a:gd name="connsiteY13" fmla="*/ 554037 h 651668"/>
                  <a:gd name="connsiteX14" fmla="*/ 204788 w 204788"/>
                  <a:gd name="connsiteY14" fmla="*/ 601662 h 65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788" h="651668">
                    <a:moveTo>
                      <a:pt x="0" y="1587"/>
                    </a:moveTo>
                    <a:cubicBezTo>
                      <a:pt x="26988" y="793"/>
                      <a:pt x="53976" y="0"/>
                      <a:pt x="71438" y="1587"/>
                    </a:cubicBezTo>
                    <a:cubicBezTo>
                      <a:pt x="88900" y="3174"/>
                      <a:pt x="100013" y="3175"/>
                      <a:pt x="104775" y="11112"/>
                    </a:cubicBezTo>
                    <a:cubicBezTo>
                      <a:pt x="109538" y="19050"/>
                      <a:pt x="96044" y="34925"/>
                      <a:pt x="100013" y="49212"/>
                    </a:cubicBezTo>
                    <a:cubicBezTo>
                      <a:pt x="103982" y="63499"/>
                      <a:pt x="125413" y="79375"/>
                      <a:pt x="128588" y="96837"/>
                    </a:cubicBezTo>
                    <a:cubicBezTo>
                      <a:pt x="131763" y="114300"/>
                      <a:pt x="118269" y="134937"/>
                      <a:pt x="119063" y="153987"/>
                    </a:cubicBezTo>
                    <a:cubicBezTo>
                      <a:pt x="119857" y="173037"/>
                      <a:pt x="129381" y="192087"/>
                      <a:pt x="133350" y="211137"/>
                    </a:cubicBezTo>
                    <a:cubicBezTo>
                      <a:pt x="137319" y="230187"/>
                      <a:pt x="140494" y="246062"/>
                      <a:pt x="142875" y="268287"/>
                    </a:cubicBezTo>
                    <a:cubicBezTo>
                      <a:pt x="145256" y="290512"/>
                      <a:pt x="146844" y="323850"/>
                      <a:pt x="147638" y="344487"/>
                    </a:cubicBezTo>
                    <a:cubicBezTo>
                      <a:pt x="148432" y="365124"/>
                      <a:pt x="144463" y="373062"/>
                      <a:pt x="147638" y="392112"/>
                    </a:cubicBezTo>
                    <a:cubicBezTo>
                      <a:pt x="150813" y="411162"/>
                      <a:pt x="161132" y="442118"/>
                      <a:pt x="166688" y="458787"/>
                    </a:cubicBezTo>
                    <a:cubicBezTo>
                      <a:pt x="172244" y="475456"/>
                      <a:pt x="177006" y="483394"/>
                      <a:pt x="180975" y="492125"/>
                    </a:cubicBezTo>
                    <a:cubicBezTo>
                      <a:pt x="184944" y="500856"/>
                      <a:pt x="188119" y="500856"/>
                      <a:pt x="190500" y="511175"/>
                    </a:cubicBezTo>
                    <a:cubicBezTo>
                      <a:pt x="192881" y="521494"/>
                      <a:pt x="192882" y="538956"/>
                      <a:pt x="195263" y="554037"/>
                    </a:cubicBezTo>
                    <a:cubicBezTo>
                      <a:pt x="197644" y="569118"/>
                      <a:pt x="151607" y="651668"/>
                      <a:pt x="204788" y="601662"/>
                    </a:cubicBezTo>
                  </a:path>
                </a:pathLst>
              </a:custGeom>
              <a:ln w="127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3" name="Freeform 52"/>
              <p:cNvSpPr/>
              <p:nvPr/>
            </p:nvSpPr>
            <p:spPr>
              <a:xfrm>
                <a:off x="7373221" y="3223141"/>
                <a:ext cx="119464" cy="648580"/>
              </a:xfrm>
              <a:custGeom>
                <a:avLst/>
                <a:gdLst>
                  <a:gd name="connsiteX0" fmla="*/ 47624 w 119062"/>
                  <a:gd name="connsiteY0" fmla="*/ 0 h 647700"/>
                  <a:gd name="connsiteX1" fmla="*/ 52387 w 119062"/>
                  <a:gd name="connsiteY1" fmla="*/ 100012 h 647700"/>
                  <a:gd name="connsiteX2" fmla="*/ 52387 w 119062"/>
                  <a:gd name="connsiteY2" fmla="*/ 142875 h 647700"/>
                  <a:gd name="connsiteX3" fmla="*/ 28574 w 119062"/>
                  <a:gd name="connsiteY3" fmla="*/ 252412 h 647700"/>
                  <a:gd name="connsiteX4" fmla="*/ 4762 w 119062"/>
                  <a:gd name="connsiteY4" fmla="*/ 309562 h 647700"/>
                  <a:gd name="connsiteX5" fmla="*/ 57149 w 119062"/>
                  <a:gd name="connsiteY5" fmla="*/ 376237 h 647700"/>
                  <a:gd name="connsiteX6" fmla="*/ 71437 w 119062"/>
                  <a:gd name="connsiteY6" fmla="*/ 433387 h 647700"/>
                  <a:gd name="connsiteX7" fmla="*/ 104774 w 119062"/>
                  <a:gd name="connsiteY7" fmla="*/ 481012 h 647700"/>
                  <a:gd name="connsiteX8" fmla="*/ 95249 w 119062"/>
                  <a:gd name="connsiteY8" fmla="*/ 533400 h 647700"/>
                  <a:gd name="connsiteX9" fmla="*/ 66674 w 119062"/>
                  <a:gd name="connsiteY9" fmla="*/ 581025 h 647700"/>
                  <a:gd name="connsiteX10" fmla="*/ 95249 w 119062"/>
                  <a:gd name="connsiteY10" fmla="*/ 628650 h 647700"/>
                  <a:gd name="connsiteX11" fmla="*/ 119062 w 119062"/>
                  <a:gd name="connsiteY11"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62" h="647700">
                    <a:moveTo>
                      <a:pt x="47624" y="0"/>
                    </a:moveTo>
                    <a:cubicBezTo>
                      <a:pt x="49608" y="38100"/>
                      <a:pt x="51593" y="76200"/>
                      <a:pt x="52387" y="100012"/>
                    </a:cubicBezTo>
                    <a:cubicBezTo>
                      <a:pt x="53181" y="123824"/>
                      <a:pt x="56356" y="117475"/>
                      <a:pt x="52387" y="142875"/>
                    </a:cubicBezTo>
                    <a:cubicBezTo>
                      <a:pt x="48418" y="168275"/>
                      <a:pt x="36512" y="224631"/>
                      <a:pt x="28574" y="252412"/>
                    </a:cubicBezTo>
                    <a:cubicBezTo>
                      <a:pt x="20636" y="280193"/>
                      <a:pt x="0" y="288925"/>
                      <a:pt x="4762" y="309562"/>
                    </a:cubicBezTo>
                    <a:cubicBezTo>
                      <a:pt x="9524" y="330199"/>
                      <a:pt x="46037" y="355600"/>
                      <a:pt x="57149" y="376237"/>
                    </a:cubicBezTo>
                    <a:cubicBezTo>
                      <a:pt x="68261" y="396874"/>
                      <a:pt x="63500" y="415925"/>
                      <a:pt x="71437" y="433387"/>
                    </a:cubicBezTo>
                    <a:cubicBezTo>
                      <a:pt x="79374" y="450849"/>
                      <a:pt x="100805" y="464343"/>
                      <a:pt x="104774" y="481012"/>
                    </a:cubicBezTo>
                    <a:cubicBezTo>
                      <a:pt x="108743" y="497681"/>
                      <a:pt x="101599" y="516731"/>
                      <a:pt x="95249" y="533400"/>
                    </a:cubicBezTo>
                    <a:cubicBezTo>
                      <a:pt x="88899" y="550069"/>
                      <a:pt x="66674" y="565150"/>
                      <a:pt x="66674" y="581025"/>
                    </a:cubicBezTo>
                    <a:cubicBezTo>
                      <a:pt x="66674" y="596900"/>
                      <a:pt x="86518" y="617538"/>
                      <a:pt x="95249" y="628650"/>
                    </a:cubicBezTo>
                    <a:cubicBezTo>
                      <a:pt x="103980" y="639762"/>
                      <a:pt x="119062" y="647700"/>
                      <a:pt x="119062" y="647700"/>
                    </a:cubicBezTo>
                  </a:path>
                </a:pathLst>
              </a:custGeom>
              <a:ln w="127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4" name="Freeform 53"/>
              <p:cNvSpPr/>
              <p:nvPr/>
            </p:nvSpPr>
            <p:spPr>
              <a:xfrm>
                <a:off x="7231156" y="3358604"/>
                <a:ext cx="174352" cy="576060"/>
              </a:xfrm>
              <a:custGeom>
                <a:avLst/>
                <a:gdLst>
                  <a:gd name="connsiteX0" fmla="*/ 32544 w 175419"/>
                  <a:gd name="connsiteY0" fmla="*/ 0 h 576262"/>
                  <a:gd name="connsiteX1" fmla="*/ 13494 w 175419"/>
                  <a:gd name="connsiteY1" fmla="*/ 52387 h 576262"/>
                  <a:gd name="connsiteX2" fmla="*/ 8731 w 175419"/>
                  <a:gd name="connsiteY2" fmla="*/ 85725 h 576262"/>
                  <a:gd name="connsiteX3" fmla="*/ 8731 w 175419"/>
                  <a:gd name="connsiteY3" fmla="*/ 128587 h 576262"/>
                  <a:gd name="connsiteX4" fmla="*/ 23019 w 175419"/>
                  <a:gd name="connsiteY4" fmla="*/ 190500 h 576262"/>
                  <a:gd name="connsiteX5" fmla="*/ 42069 w 175419"/>
                  <a:gd name="connsiteY5" fmla="*/ 233362 h 576262"/>
                  <a:gd name="connsiteX6" fmla="*/ 8731 w 175419"/>
                  <a:gd name="connsiteY6" fmla="*/ 314325 h 576262"/>
                  <a:gd name="connsiteX7" fmla="*/ 3969 w 175419"/>
                  <a:gd name="connsiteY7" fmla="*/ 338137 h 576262"/>
                  <a:gd name="connsiteX8" fmla="*/ 32544 w 175419"/>
                  <a:gd name="connsiteY8" fmla="*/ 390525 h 576262"/>
                  <a:gd name="connsiteX9" fmla="*/ 61119 w 175419"/>
                  <a:gd name="connsiteY9" fmla="*/ 419100 h 576262"/>
                  <a:gd name="connsiteX10" fmla="*/ 103981 w 175419"/>
                  <a:gd name="connsiteY10" fmla="*/ 442912 h 576262"/>
                  <a:gd name="connsiteX11" fmla="*/ 123031 w 175419"/>
                  <a:gd name="connsiteY11" fmla="*/ 485775 h 576262"/>
                  <a:gd name="connsiteX12" fmla="*/ 142081 w 175419"/>
                  <a:gd name="connsiteY12" fmla="*/ 514350 h 576262"/>
                  <a:gd name="connsiteX13" fmla="*/ 146844 w 175419"/>
                  <a:gd name="connsiteY13" fmla="*/ 552450 h 576262"/>
                  <a:gd name="connsiteX14" fmla="*/ 175419 w 175419"/>
                  <a:gd name="connsiteY14" fmla="*/ 576262 h 57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419" h="576262">
                    <a:moveTo>
                      <a:pt x="32544" y="0"/>
                    </a:moveTo>
                    <a:cubicBezTo>
                      <a:pt x="25003" y="19050"/>
                      <a:pt x="17463" y="38100"/>
                      <a:pt x="13494" y="52387"/>
                    </a:cubicBezTo>
                    <a:cubicBezTo>
                      <a:pt x="9525" y="66674"/>
                      <a:pt x="9525" y="73025"/>
                      <a:pt x="8731" y="85725"/>
                    </a:cubicBezTo>
                    <a:cubicBezTo>
                      <a:pt x="7937" y="98425"/>
                      <a:pt x="6350" y="111125"/>
                      <a:pt x="8731" y="128587"/>
                    </a:cubicBezTo>
                    <a:cubicBezTo>
                      <a:pt x="11112" y="146049"/>
                      <a:pt x="17463" y="173038"/>
                      <a:pt x="23019" y="190500"/>
                    </a:cubicBezTo>
                    <a:cubicBezTo>
                      <a:pt x="28575" y="207962"/>
                      <a:pt x="44450" y="212725"/>
                      <a:pt x="42069" y="233362"/>
                    </a:cubicBezTo>
                    <a:cubicBezTo>
                      <a:pt x="39688" y="253999"/>
                      <a:pt x="15081" y="296863"/>
                      <a:pt x="8731" y="314325"/>
                    </a:cubicBezTo>
                    <a:cubicBezTo>
                      <a:pt x="2381" y="331787"/>
                      <a:pt x="0" y="325437"/>
                      <a:pt x="3969" y="338137"/>
                    </a:cubicBezTo>
                    <a:cubicBezTo>
                      <a:pt x="7938" y="350837"/>
                      <a:pt x="23019" y="377031"/>
                      <a:pt x="32544" y="390525"/>
                    </a:cubicBezTo>
                    <a:cubicBezTo>
                      <a:pt x="42069" y="404019"/>
                      <a:pt x="49213" y="410369"/>
                      <a:pt x="61119" y="419100"/>
                    </a:cubicBezTo>
                    <a:cubicBezTo>
                      <a:pt x="73025" y="427831"/>
                      <a:pt x="93662" y="431799"/>
                      <a:pt x="103981" y="442912"/>
                    </a:cubicBezTo>
                    <a:cubicBezTo>
                      <a:pt x="114300" y="454025"/>
                      <a:pt x="116681" y="473869"/>
                      <a:pt x="123031" y="485775"/>
                    </a:cubicBezTo>
                    <a:cubicBezTo>
                      <a:pt x="129381" y="497681"/>
                      <a:pt x="138112" y="503238"/>
                      <a:pt x="142081" y="514350"/>
                    </a:cubicBezTo>
                    <a:cubicBezTo>
                      <a:pt x="146050" y="525462"/>
                      <a:pt x="141288" y="542131"/>
                      <a:pt x="146844" y="552450"/>
                    </a:cubicBezTo>
                    <a:cubicBezTo>
                      <a:pt x="152400" y="562769"/>
                      <a:pt x="163909" y="569515"/>
                      <a:pt x="175419" y="576262"/>
                    </a:cubicBezTo>
                  </a:path>
                </a:pathLst>
              </a:custGeom>
              <a:ln w="1270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solidFill>
                    <a:srgbClr val="FFFF00"/>
                  </a:solidFill>
                </a:endParaRPr>
              </a:p>
            </p:txBody>
          </p:sp>
          <p:sp>
            <p:nvSpPr>
              <p:cNvPr id="55" name="Freeform 54"/>
              <p:cNvSpPr/>
              <p:nvPr/>
            </p:nvSpPr>
            <p:spPr>
              <a:xfrm>
                <a:off x="6162440" y="3881299"/>
                <a:ext cx="473011" cy="351657"/>
              </a:xfrm>
              <a:custGeom>
                <a:avLst/>
                <a:gdLst>
                  <a:gd name="connsiteX0" fmla="*/ 471488 w 471488"/>
                  <a:gd name="connsiteY0" fmla="*/ 0 h 350837"/>
                  <a:gd name="connsiteX1" fmla="*/ 428625 w 471488"/>
                  <a:gd name="connsiteY1" fmla="*/ 47625 h 350837"/>
                  <a:gd name="connsiteX2" fmla="*/ 390525 w 471488"/>
                  <a:gd name="connsiteY2" fmla="*/ 61912 h 350837"/>
                  <a:gd name="connsiteX3" fmla="*/ 357188 w 471488"/>
                  <a:gd name="connsiteY3" fmla="*/ 80962 h 350837"/>
                  <a:gd name="connsiteX4" fmla="*/ 357188 w 471488"/>
                  <a:gd name="connsiteY4" fmla="*/ 109537 h 350837"/>
                  <a:gd name="connsiteX5" fmla="*/ 338138 w 471488"/>
                  <a:gd name="connsiteY5" fmla="*/ 152400 h 350837"/>
                  <a:gd name="connsiteX6" fmla="*/ 319088 w 471488"/>
                  <a:gd name="connsiteY6" fmla="*/ 180975 h 350837"/>
                  <a:gd name="connsiteX7" fmla="*/ 252413 w 471488"/>
                  <a:gd name="connsiteY7" fmla="*/ 195262 h 350837"/>
                  <a:gd name="connsiteX8" fmla="*/ 171450 w 471488"/>
                  <a:gd name="connsiteY8" fmla="*/ 223837 h 350837"/>
                  <a:gd name="connsiteX9" fmla="*/ 114300 w 471488"/>
                  <a:gd name="connsiteY9" fmla="*/ 242887 h 350837"/>
                  <a:gd name="connsiteX10" fmla="*/ 90488 w 471488"/>
                  <a:gd name="connsiteY10" fmla="*/ 285750 h 350837"/>
                  <a:gd name="connsiteX11" fmla="*/ 76200 w 471488"/>
                  <a:gd name="connsiteY11" fmla="*/ 314325 h 350837"/>
                  <a:gd name="connsiteX12" fmla="*/ 66675 w 471488"/>
                  <a:gd name="connsiteY12" fmla="*/ 333375 h 350837"/>
                  <a:gd name="connsiteX13" fmla="*/ 33338 w 471488"/>
                  <a:gd name="connsiteY13" fmla="*/ 347662 h 350837"/>
                  <a:gd name="connsiteX14" fmla="*/ 0 w 471488"/>
                  <a:gd name="connsiteY14" fmla="*/ 347662 h 35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1488" h="350837">
                    <a:moveTo>
                      <a:pt x="471488" y="0"/>
                    </a:moveTo>
                    <a:cubicBezTo>
                      <a:pt x="456803" y="18653"/>
                      <a:pt x="442119" y="37306"/>
                      <a:pt x="428625" y="47625"/>
                    </a:cubicBezTo>
                    <a:cubicBezTo>
                      <a:pt x="415131" y="57944"/>
                      <a:pt x="402431" y="56356"/>
                      <a:pt x="390525" y="61912"/>
                    </a:cubicBezTo>
                    <a:cubicBezTo>
                      <a:pt x="378619" y="67468"/>
                      <a:pt x="362744" y="73024"/>
                      <a:pt x="357188" y="80962"/>
                    </a:cubicBezTo>
                    <a:cubicBezTo>
                      <a:pt x="351632" y="88900"/>
                      <a:pt x="360363" y="97631"/>
                      <a:pt x="357188" y="109537"/>
                    </a:cubicBezTo>
                    <a:cubicBezTo>
                      <a:pt x="354013" y="121443"/>
                      <a:pt x="344488" y="140494"/>
                      <a:pt x="338138" y="152400"/>
                    </a:cubicBezTo>
                    <a:cubicBezTo>
                      <a:pt x="331788" y="164306"/>
                      <a:pt x="333375" y="173831"/>
                      <a:pt x="319088" y="180975"/>
                    </a:cubicBezTo>
                    <a:cubicBezTo>
                      <a:pt x="304801" y="188119"/>
                      <a:pt x="277019" y="188118"/>
                      <a:pt x="252413" y="195262"/>
                    </a:cubicBezTo>
                    <a:cubicBezTo>
                      <a:pt x="227807" y="202406"/>
                      <a:pt x="194469" y="215900"/>
                      <a:pt x="171450" y="223837"/>
                    </a:cubicBezTo>
                    <a:cubicBezTo>
                      <a:pt x="148431" y="231774"/>
                      <a:pt x="127794" y="232568"/>
                      <a:pt x="114300" y="242887"/>
                    </a:cubicBezTo>
                    <a:cubicBezTo>
                      <a:pt x="100806" y="253206"/>
                      <a:pt x="96838" y="273844"/>
                      <a:pt x="90488" y="285750"/>
                    </a:cubicBezTo>
                    <a:cubicBezTo>
                      <a:pt x="84138" y="297656"/>
                      <a:pt x="76200" y="314325"/>
                      <a:pt x="76200" y="314325"/>
                    </a:cubicBezTo>
                    <a:cubicBezTo>
                      <a:pt x="72231" y="322263"/>
                      <a:pt x="73819" y="327819"/>
                      <a:pt x="66675" y="333375"/>
                    </a:cubicBezTo>
                    <a:cubicBezTo>
                      <a:pt x="59531" y="338931"/>
                      <a:pt x="44451" y="345281"/>
                      <a:pt x="33338" y="347662"/>
                    </a:cubicBezTo>
                    <a:cubicBezTo>
                      <a:pt x="22226" y="350043"/>
                      <a:pt x="0" y="350837"/>
                      <a:pt x="0" y="347662"/>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6" name="Freeform 55"/>
              <p:cNvSpPr/>
              <p:nvPr/>
            </p:nvSpPr>
            <p:spPr>
              <a:xfrm>
                <a:off x="7265057" y="4343789"/>
                <a:ext cx="545659" cy="399547"/>
              </a:xfrm>
              <a:custGeom>
                <a:avLst/>
                <a:gdLst>
                  <a:gd name="connsiteX0" fmla="*/ 545306 w 545306"/>
                  <a:gd name="connsiteY0" fmla="*/ 400050 h 400050"/>
                  <a:gd name="connsiteX1" fmla="*/ 531019 w 545306"/>
                  <a:gd name="connsiteY1" fmla="*/ 342900 h 400050"/>
                  <a:gd name="connsiteX2" fmla="*/ 502444 w 545306"/>
                  <a:gd name="connsiteY2" fmla="*/ 328613 h 400050"/>
                  <a:gd name="connsiteX3" fmla="*/ 440531 w 545306"/>
                  <a:gd name="connsiteY3" fmla="*/ 290513 h 400050"/>
                  <a:gd name="connsiteX4" fmla="*/ 411956 w 545306"/>
                  <a:gd name="connsiteY4" fmla="*/ 257175 h 400050"/>
                  <a:gd name="connsiteX5" fmla="*/ 383381 w 545306"/>
                  <a:gd name="connsiteY5" fmla="*/ 209550 h 400050"/>
                  <a:gd name="connsiteX6" fmla="*/ 345281 w 545306"/>
                  <a:gd name="connsiteY6" fmla="*/ 204788 h 400050"/>
                  <a:gd name="connsiteX7" fmla="*/ 307181 w 545306"/>
                  <a:gd name="connsiteY7" fmla="*/ 185738 h 400050"/>
                  <a:gd name="connsiteX8" fmla="*/ 250031 w 545306"/>
                  <a:gd name="connsiteY8" fmla="*/ 180975 h 400050"/>
                  <a:gd name="connsiteX9" fmla="*/ 183356 w 545306"/>
                  <a:gd name="connsiteY9" fmla="*/ 157163 h 400050"/>
                  <a:gd name="connsiteX10" fmla="*/ 135731 w 545306"/>
                  <a:gd name="connsiteY10" fmla="*/ 104775 h 400050"/>
                  <a:gd name="connsiteX11" fmla="*/ 130969 w 545306"/>
                  <a:gd name="connsiteY11" fmla="*/ 61913 h 400050"/>
                  <a:gd name="connsiteX12" fmla="*/ 88106 w 545306"/>
                  <a:gd name="connsiteY12" fmla="*/ 47625 h 400050"/>
                  <a:gd name="connsiteX13" fmla="*/ 45244 w 545306"/>
                  <a:gd name="connsiteY13" fmla="*/ 28575 h 400050"/>
                  <a:gd name="connsiteX14" fmla="*/ 30956 w 545306"/>
                  <a:gd name="connsiteY14"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306" h="400050">
                    <a:moveTo>
                      <a:pt x="545306" y="400050"/>
                    </a:moveTo>
                    <a:cubicBezTo>
                      <a:pt x="541734" y="377428"/>
                      <a:pt x="538163" y="354806"/>
                      <a:pt x="531019" y="342900"/>
                    </a:cubicBezTo>
                    <a:cubicBezTo>
                      <a:pt x="523875" y="330994"/>
                      <a:pt x="517525" y="337344"/>
                      <a:pt x="502444" y="328613"/>
                    </a:cubicBezTo>
                    <a:cubicBezTo>
                      <a:pt x="487363" y="319882"/>
                      <a:pt x="455612" y="302419"/>
                      <a:pt x="440531" y="290513"/>
                    </a:cubicBezTo>
                    <a:cubicBezTo>
                      <a:pt x="425450" y="278607"/>
                      <a:pt x="421481" y="270669"/>
                      <a:pt x="411956" y="257175"/>
                    </a:cubicBezTo>
                    <a:cubicBezTo>
                      <a:pt x="402431" y="243681"/>
                      <a:pt x="394494" y="218281"/>
                      <a:pt x="383381" y="209550"/>
                    </a:cubicBezTo>
                    <a:cubicBezTo>
                      <a:pt x="372268" y="200819"/>
                      <a:pt x="357981" y="208757"/>
                      <a:pt x="345281" y="204788"/>
                    </a:cubicBezTo>
                    <a:cubicBezTo>
                      <a:pt x="332581" y="200819"/>
                      <a:pt x="323056" y="189707"/>
                      <a:pt x="307181" y="185738"/>
                    </a:cubicBezTo>
                    <a:cubicBezTo>
                      <a:pt x="291306" y="181769"/>
                      <a:pt x="270668" y="185737"/>
                      <a:pt x="250031" y="180975"/>
                    </a:cubicBezTo>
                    <a:cubicBezTo>
                      <a:pt x="229394" y="176213"/>
                      <a:pt x="202406" y="169863"/>
                      <a:pt x="183356" y="157163"/>
                    </a:cubicBezTo>
                    <a:cubicBezTo>
                      <a:pt x="164306" y="144463"/>
                      <a:pt x="144462" y="120650"/>
                      <a:pt x="135731" y="104775"/>
                    </a:cubicBezTo>
                    <a:cubicBezTo>
                      <a:pt x="127000" y="88900"/>
                      <a:pt x="138906" y="71438"/>
                      <a:pt x="130969" y="61913"/>
                    </a:cubicBezTo>
                    <a:cubicBezTo>
                      <a:pt x="123032" y="52388"/>
                      <a:pt x="102394" y="53181"/>
                      <a:pt x="88106" y="47625"/>
                    </a:cubicBezTo>
                    <a:cubicBezTo>
                      <a:pt x="73818" y="42069"/>
                      <a:pt x="54769" y="36512"/>
                      <a:pt x="45244" y="28575"/>
                    </a:cubicBezTo>
                    <a:cubicBezTo>
                      <a:pt x="35719" y="20638"/>
                      <a:pt x="0" y="27781"/>
                      <a:pt x="30956" y="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7" name="Freeform 56"/>
              <p:cNvSpPr/>
              <p:nvPr/>
            </p:nvSpPr>
            <p:spPr>
              <a:xfrm>
                <a:off x="5700729" y="3781413"/>
                <a:ext cx="251842" cy="937294"/>
              </a:xfrm>
              <a:custGeom>
                <a:avLst/>
                <a:gdLst>
                  <a:gd name="connsiteX0" fmla="*/ 0 w 252412"/>
                  <a:gd name="connsiteY0" fmla="*/ 0 h 938213"/>
                  <a:gd name="connsiteX1" fmla="*/ 95250 w 252412"/>
                  <a:gd name="connsiteY1" fmla="*/ 9525 h 938213"/>
                  <a:gd name="connsiteX2" fmla="*/ 161925 w 252412"/>
                  <a:gd name="connsiteY2" fmla="*/ 38100 h 938213"/>
                  <a:gd name="connsiteX3" fmla="*/ 228600 w 252412"/>
                  <a:gd name="connsiteY3" fmla="*/ 109538 h 938213"/>
                  <a:gd name="connsiteX4" fmla="*/ 228600 w 252412"/>
                  <a:gd name="connsiteY4" fmla="*/ 142875 h 938213"/>
                  <a:gd name="connsiteX5" fmla="*/ 223837 w 252412"/>
                  <a:gd name="connsiteY5" fmla="*/ 200025 h 938213"/>
                  <a:gd name="connsiteX6" fmla="*/ 219075 w 252412"/>
                  <a:gd name="connsiteY6" fmla="*/ 257175 h 938213"/>
                  <a:gd name="connsiteX7" fmla="*/ 209550 w 252412"/>
                  <a:gd name="connsiteY7" fmla="*/ 304800 h 938213"/>
                  <a:gd name="connsiteX8" fmla="*/ 185737 w 252412"/>
                  <a:gd name="connsiteY8" fmla="*/ 323850 h 938213"/>
                  <a:gd name="connsiteX9" fmla="*/ 152400 w 252412"/>
                  <a:gd name="connsiteY9" fmla="*/ 347663 h 938213"/>
                  <a:gd name="connsiteX10" fmla="*/ 133350 w 252412"/>
                  <a:gd name="connsiteY10" fmla="*/ 390525 h 938213"/>
                  <a:gd name="connsiteX11" fmla="*/ 90487 w 252412"/>
                  <a:gd name="connsiteY11" fmla="*/ 428625 h 938213"/>
                  <a:gd name="connsiteX12" fmla="*/ 66675 w 252412"/>
                  <a:gd name="connsiteY12" fmla="*/ 457200 h 938213"/>
                  <a:gd name="connsiteX13" fmla="*/ 95250 w 252412"/>
                  <a:gd name="connsiteY13" fmla="*/ 504825 h 938213"/>
                  <a:gd name="connsiteX14" fmla="*/ 95250 w 252412"/>
                  <a:gd name="connsiteY14" fmla="*/ 538163 h 938213"/>
                  <a:gd name="connsiteX15" fmla="*/ 80962 w 252412"/>
                  <a:gd name="connsiteY15" fmla="*/ 604838 h 938213"/>
                  <a:gd name="connsiteX16" fmla="*/ 109537 w 252412"/>
                  <a:gd name="connsiteY16" fmla="*/ 661988 h 938213"/>
                  <a:gd name="connsiteX17" fmla="*/ 128587 w 252412"/>
                  <a:gd name="connsiteY17" fmla="*/ 685800 h 938213"/>
                  <a:gd name="connsiteX18" fmla="*/ 180975 w 252412"/>
                  <a:gd name="connsiteY18" fmla="*/ 719138 h 938213"/>
                  <a:gd name="connsiteX19" fmla="*/ 200025 w 252412"/>
                  <a:gd name="connsiteY19" fmla="*/ 752475 h 938213"/>
                  <a:gd name="connsiteX20" fmla="*/ 219075 w 252412"/>
                  <a:gd name="connsiteY20" fmla="*/ 771525 h 938213"/>
                  <a:gd name="connsiteX21" fmla="*/ 223837 w 252412"/>
                  <a:gd name="connsiteY21" fmla="*/ 828675 h 938213"/>
                  <a:gd name="connsiteX22" fmla="*/ 247650 w 252412"/>
                  <a:gd name="connsiteY22" fmla="*/ 866775 h 938213"/>
                  <a:gd name="connsiteX23" fmla="*/ 247650 w 252412"/>
                  <a:gd name="connsiteY23" fmla="*/ 895350 h 938213"/>
                  <a:gd name="connsiteX24" fmla="*/ 219075 w 252412"/>
                  <a:gd name="connsiteY24" fmla="*/ 928688 h 938213"/>
                  <a:gd name="connsiteX25" fmla="*/ 214312 w 252412"/>
                  <a:gd name="connsiteY25" fmla="*/ 938213 h 9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2412" h="938213">
                    <a:moveTo>
                      <a:pt x="0" y="0"/>
                    </a:moveTo>
                    <a:cubicBezTo>
                      <a:pt x="34131" y="1587"/>
                      <a:pt x="68263" y="3175"/>
                      <a:pt x="95250" y="9525"/>
                    </a:cubicBezTo>
                    <a:cubicBezTo>
                      <a:pt x="122237" y="15875"/>
                      <a:pt x="139700" y="21431"/>
                      <a:pt x="161925" y="38100"/>
                    </a:cubicBezTo>
                    <a:cubicBezTo>
                      <a:pt x="184150" y="54769"/>
                      <a:pt x="217488" y="92076"/>
                      <a:pt x="228600" y="109538"/>
                    </a:cubicBezTo>
                    <a:cubicBezTo>
                      <a:pt x="239712" y="127000"/>
                      <a:pt x="229394" y="127794"/>
                      <a:pt x="228600" y="142875"/>
                    </a:cubicBezTo>
                    <a:cubicBezTo>
                      <a:pt x="227806" y="157956"/>
                      <a:pt x="223837" y="200025"/>
                      <a:pt x="223837" y="200025"/>
                    </a:cubicBezTo>
                    <a:cubicBezTo>
                      <a:pt x="222250" y="219075"/>
                      <a:pt x="221456" y="239713"/>
                      <a:pt x="219075" y="257175"/>
                    </a:cubicBezTo>
                    <a:cubicBezTo>
                      <a:pt x="216694" y="274637"/>
                      <a:pt x="215106" y="293688"/>
                      <a:pt x="209550" y="304800"/>
                    </a:cubicBezTo>
                    <a:cubicBezTo>
                      <a:pt x="203994" y="315913"/>
                      <a:pt x="195262" y="316706"/>
                      <a:pt x="185737" y="323850"/>
                    </a:cubicBezTo>
                    <a:cubicBezTo>
                      <a:pt x="176212" y="330994"/>
                      <a:pt x="161131" y="336550"/>
                      <a:pt x="152400" y="347663"/>
                    </a:cubicBezTo>
                    <a:cubicBezTo>
                      <a:pt x="143669" y="358776"/>
                      <a:pt x="143669" y="377031"/>
                      <a:pt x="133350" y="390525"/>
                    </a:cubicBezTo>
                    <a:cubicBezTo>
                      <a:pt x="123031" y="404019"/>
                      <a:pt x="101599" y="417513"/>
                      <a:pt x="90487" y="428625"/>
                    </a:cubicBezTo>
                    <a:cubicBezTo>
                      <a:pt x="79375" y="439737"/>
                      <a:pt x="65881" y="444500"/>
                      <a:pt x="66675" y="457200"/>
                    </a:cubicBezTo>
                    <a:cubicBezTo>
                      <a:pt x="67469" y="469900"/>
                      <a:pt x="90488" y="491331"/>
                      <a:pt x="95250" y="504825"/>
                    </a:cubicBezTo>
                    <a:cubicBezTo>
                      <a:pt x="100012" y="518319"/>
                      <a:pt x="97631" y="521494"/>
                      <a:pt x="95250" y="538163"/>
                    </a:cubicBezTo>
                    <a:cubicBezTo>
                      <a:pt x="92869" y="554832"/>
                      <a:pt x="78581" y="584201"/>
                      <a:pt x="80962" y="604838"/>
                    </a:cubicBezTo>
                    <a:cubicBezTo>
                      <a:pt x="83343" y="625476"/>
                      <a:pt x="101600" y="648494"/>
                      <a:pt x="109537" y="661988"/>
                    </a:cubicBezTo>
                    <a:cubicBezTo>
                      <a:pt x="117474" y="675482"/>
                      <a:pt x="116681" y="676275"/>
                      <a:pt x="128587" y="685800"/>
                    </a:cubicBezTo>
                    <a:cubicBezTo>
                      <a:pt x="140493" y="695325"/>
                      <a:pt x="169069" y="708026"/>
                      <a:pt x="180975" y="719138"/>
                    </a:cubicBezTo>
                    <a:cubicBezTo>
                      <a:pt x="192881" y="730250"/>
                      <a:pt x="193675" y="743744"/>
                      <a:pt x="200025" y="752475"/>
                    </a:cubicBezTo>
                    <a:cubicBezTo>
                      <a:pt x="206375" y="761206"/>
                      <a:pt x="215106" y="758825"/>
                      <a:pt x="219075" y="771525"/>
                    </a:cubicBezTo>
                    <a:cubicBezTo>
                      <a:pt x="223044" y="784225"/>
                      <a:pt x="219075" y="812800"/>
                      <a:pt x="223837" y="828675"/>
                    </a:cubicBezTo>
                    <a:cubicBezTo>
                      <a:pt x="228599" y="844550"/>
                      <a:pt x="243681" y="855663"/>
                      <a:pt x="247650" y="866775"/>
                    </a:cubicBezTo>
                    <a:cubicBezTo>
                      <a:pt x="251619" y="877887"/>
                      <a:pt x="252412" y="885031"/>
                      <a:pt x="247650" y="895350"/>
                    </a:cubicBezTo>
                    <a:cubicBezTo>
                      <a:pt x="242888" y="905669"/>
                      <a:pt x="224631" y="921544"/>
                      <a:pt x="219075" y="928688"/>
                    </a:cubicBezTo>
                    <a:cubicBezTo>
                      <a:pt x="213519" y="935832"/>
                      <a:pt x="213915" y="937022"/>
                      <a:pt x="214312" y="93821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8" name="Freeform 57"/>
              <p:cNvSpPr/>
              <p:nvPr/>
            </p:nvSpPr>
            <p:spPr>
              <a:xfrm>
                <a:off x="5992930" y="3890878"/>
                <a:ext cx="184039" cy="452911"/>
              </a:xfrm>
              <a:custGeom>
                <a:avLst/>
                <a:gdLst>
                  <a:gd name="connsiteX0" fmla="*/ 184944 w 184944"/>
                  <a:gd name="connsiteY0" fmla="*/ 0 h 452437"/>
                  <a:gd name="connsiteX1" fmla="*/ 137319 w 184944"/>
                  <a:gd name="connsiteY1" fmla="*/ 42862 h 452437"/>
                  <a:gd name="connsiteX2" fmla="*/ 118269 w 184944"/>
                  <a:gd name="connsiteY2" fmla="*/ 71437 h 452437"/>
                  <a:gd name="connsiteX3" fmla="*/ 118269 w 184944"/>
                  <a:gd name="connsiteY3" fmla="*/ 76200 h 452437"/>
                  <a:gd name="connsiteX4" fmla="*/ 75406 w 184944"/>
                  <a:gd name="connsiteY4" fmla="*/ 80962 h 452437"/>
                  <a:gd name="connsiteX5" fmla="*/ 27781 w 184944"/>
                  <a:gd name="connsiteY5" fmla="*/ 90487 h 452437"/>
                  <a:gd name="connsiteX6" fmla="*/ 8731 w 184944"/>
                  <a:gd name="connsiteY6" fmla="*/ 138112 h 452437"/>
                  <a:gd name="connsiteX7" fmla="*/ 3969 w 184944"/>
                  <a:gd name="connsiteY7" fmla="*/ 185737 h 452437"/>
                  <a:gd name="connsiteX8" fmla="*/ 32544 w 184944"/>
                  <a:gd name="connsiteY8" fmla="*/ 233362 h 452437"/>
                  <a:gd name="connsiteX9" fmla="*/ 51594 w 184944"/>
                  <a:gd name="connsiteY9" fmla="*/ 276225 h 452437"/>
                  <a:gd name="connsiteX10" fmla="*/ 61119 w 184944"/>
                  <a:gd name="connsiteY10" fmla="*/ 342900 h 452437"/>
                  <a:gd name="connsiteX11" fmla="*/ 65881 w 184944"/>
                  <a:gd name="connsiteY11" fmla="*/ 385762 h 452437"/>
                  <a:gd name="connsiteX12" fmla="*/ 61119 w 184944"/>
                  <a:gd name="connsiteY12" fmla="*/ 423862 h 452437"/>
                  <a:gd name="connsiteX13" fmla="*/ 61119 w 184944"/>
                  <a:gd name="connsiteY13" fmla="*/ 452437 h 452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944" h="452437">
                    <a:moveTo>
                      <a:pt x="184944" y="0"/>
                    </a:moveTo>
                    <a:cubicBezTo>
                      <a:pt x="166687" y="15478"/>
                      <a:pt x="148431" y="30956"/>
                      <a:pt x="137319" y="42862"/>
                    </a:cubicBezTo>
                    <a:cubicBezTo>
                      <a:pt x="126207" y="54768"/>
                      <a:pt x="121444" y="65881"/>
                      <a:pt x="118269" y="71437"/>
                    </a:cubicBezTo>
                    <a:cubicBezTo>
                      <a:pt x="115094" y="76993"/>
                      <a:pt x="125413" y="74613"/>
                      <a:pt x="118269" y="76200"/>
                    </a:cubicBezTo>
                    <a:cubicBezTo>
                      <a:pt x="111125" y="77788"/>
                      <a:pt x="90487" y="78581"/>
                      <a:pt x="75406" y="80962"/>
                    </a:cubicBezTo>
                    <a:cubicBezTo>
                      <a:pt x="60325" y="83343"/>
                      <a:pt x="38894" y="80962"/>
                      <a:pt x="27781" y="90487"/>
                    </a:cubicBezTo>
                    <a:cubicBezTo>
                      <a:pt x="16669" y="100012"/>
                      <a:pt x="12700" y="122237"/>
                      <a:pt x="8731" y="138112"/>
                    </a:cubicBezTo>
                    <a:cubicBezTo>
                      <a:pt x="4762" y="153987"/>
                      <a:pt x="0" y="169862"/>
                      <a:pt x="3969" y="185737"/>
                    </a:cubicBezTo>
                    <a:cubicBezTo>
                      <a:pt x="7938" y="201612"/>
                      <a:pt x="24607" y="218281"/>
                      <a:pt x="32544" y="233362"/>
                    </a:cubicBezTo>
                    <a:cubicBezTo>
                      <a:pt x="40482" y="248443"/>
                      <a:pt x="46832" y="257969"/>
                      <a:pt x="51594" y="276225"/>
                    </a:cubicBezTo>
                    <a:cubicBezTo>
                      <a:pt x="56356" y="294481"/>
                      <a:pt x="58738" y="324644"/>
                      <a:pt x="61119" y="342900"/>
                    </a:cubicBezTo>
                    <a:cubicBezTo>
                      <a:pt x="63500" y="361156"/>
                      <a:pt x="65881" y="372268"/>
                      <a:pt x="65881" y="385762"/>
                    </a:cubicBezTo>
                    <a:cubicBezTo>
                      <a:pt x="65881" y="399256"/>
                      <a:pt x="61913" y="412750"/>
                      <a:pt x="61119" y="423862"/>
                    </a:cubicBezTo>
                    <a:cubicBezTo>
                      <a:pt x="60325" y="434974"/>
                      <a:pt x="61119" y="452437"/>
                      <a:pt x="61119" y="452437"/>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59" name="Freeform 58"/>
              <p:cNvSpPr/>
              <p:nvPr/>
            </p:nvSpPr>
            <p:spPr>
              <a:xfrm>
                <a:off x="5153455" y="1314345"/>
                <a:ext cx="542430" cy="1728179"/>
              </a:xfrm>
              <a:custGeom>
                <a:avLst/>
                <a:gdLst>
                  <a:gd name="connsiteX0" fmla="*/ 542925 w 542925"/>
                  <a:gd name="connsiteY0" fmla="*/ 0 h 1728788"/>
                  <a:gd name="connsiteX1" fmla="*/ 495300 w 542925"/>
                  <a:gd name="connsiteY1" fmla="*/ 85725 h 1728788"/>
                  <a:gd name="connsiteX2" fmla="*/ 476250 w 542925"/>
                  <a:gd name="connsiteY2" fmla="*/ 223838 h 1728788"/>
                  <a:gd name="connsiteX3" fmla="*/ 447675 w 542925"/>
                  <a:gd name="connsiteY3" fmla="*/ 371475 h 1728788"/>
                  <a:gd name="connsiteX4" fmla="*/ 438150 w 542925"/>
                  <a:gd name="connsiteY4" fmla="*/ 481013 h 1728788"/>
                  <a:gd name="connsiteX5" fmla="*/ 423863 w 542925"/>
                  <a:gd name="connsiteY5" fmla="*/ 595313 h 1728788"/>
                  <a:gd name="connsiteX6" fmla="*/ 404813 w 542925"/>
                  <a:gd name="connsiteY6" fmla="*/ 657225 h 1728788"/>
                  <a:gd name="connsiteX7" fmla="*/ 385763 w 542925"/>
                  <a:gd name="connsiteY7" fmla="*/ 733425 h 1728788"/>
                  <a:gd name="connsiteX8" fmla="*/ 376238 w 542925"/>
                  <a:gd name="connsiteY8" fmla="*/ 833438 h 1728788"/>
                  <a:gd name="connsiteX9" fmla="*/ 385763 w 542925"/>
                  <a:gd name="connsiteY9" fmla="*/ 928688 h 1728788"/>
                  <a:gd name="connsiteX10" fmla="*/ 385763 w 542925"/>
                  <a:gd name="connsiteY10" fmla="*/ 1000125 h 1728788"/>
                  <a:gd name="connsiteX11" fmla="*/ 395288 w 542925"/>
                  <a:gd name="connsiteY11" fmla="*/ 1119188 h 1728788"/>
                  <a:gd name="connsiteX12" fmla="*/ 371475 w 542925"/>
                  <a:gd name="connsiteY12" fmla="*/ 1214438 h 1728788"/>
                  <a:gd name="connsiteX13" fmla="*/ 371475 w 542925"/>
                  <a:gd name="connsiteY13" fmla="*/ 1300163 h 1728788"/>
                  <a:gd name="connsiteX14" fmla="*/ 338138 w 542925"/>
                  <a:gd name="connsiteY14" fmla="*/ 1371600 h 1728788"/>
                  <a:gd name="connsiteX15" fmla="*/ 233363 w 542925"/>
                  <a:gd name="connsiteY15" fmla="*/ 1443038 h 1728788"/>
                  <a:gd name="connsiteX16" fmla="*/ 185738 w 542925"/>
                  <a:gd name="connsiteY16" fmla="*/ 1485900 h 1728788"/>
                  <a:gd name="connsiteX17" fmla="*/ 133350 w 542925"/>
                  <a:gd name="connsiteY17" fmla="*/ 1581150 h 1728788"/>
                  <a:gd name="connsiteX18" fmla="*/ 95250 w 542925"/>
                  <a:gd name="connsiteY18" fmla="*/ 1671638 h 1728788"/>
                  <a:gd name="connsiteX19" fmla="*/ 52388 w 542925"/>
                  <a:gd name="connsiteY19" fmla="*/ 1704975 h 1728788"/>
                  <a:gd name="connsiteX20" fmla="*/ 38100 w 542925"/>
                  <a:gd name="connsiteY20" fmla="*/ 1728788 h 1728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2925" h="1728788">
                    <a:moveTo>
                      <a:pt x="542925" y="0"/>
                    </a:moveTo>
                    <a:cubicBezTo>
                      <a:pt x="524668" y="24209"/>
                      <a:pt x="506412" y="48419"/>
                      <a:pt x="495300" y="85725"/>
                    </a:cubicBezTo>
                    <a:cubicBezTo>
                      <a:pt x="484188" y="123031"/>
                      <a:pt x="484187" y="176213"/>
                      <a:pt x="476250" y="223838"/>
                    </a:cubicBezTo>
                    <a:cubicBezTo>
                      <a:pt x="468313" y="271463"/>
                      <a:pt x="454025" y="328613"/>
                      <a:pt x="447675" y="371475"/>
                    </a:cubicBezTo>
                    <a:cubicBezTo>
                      <a:pt x="441325" y="414337"/>
                      <a:pt x="442119" y="443707"/>
                      <a:pt x="438150" y="481013"/>
                    </a:cubicBezTo>
                    <a:cubicBezTo>
                      <a:pt x="434181" y="518319"/>
                      <a:pt x="429419" y="565944"/>
                      <a:pt x="423863" y="595313"/>
                    </a:cubicBezTo>
                    <a:cubicBezTo>
                      <a:pt x="418307" y="624682"/>
                      <a:pt x="411163" y="634206"/>
                      <a:pt x="404813" y="657225"/>
                    </a:cubicBezTo>
                    <a:cubicBezTo>
                      <a:pt x="398463" y="680244"/>
                      <a:pt x="390525" y="704056"/>
                      <a:pt x="385763" y="733425"/>
                    </a:cubicBezTo>
                    <a:cubicBezTo>
                      <a:pt x="381001" y="762794"/>
                      <a:pt x="376238" y="800894"/>
                      <a:pt x="376238" y="833438"/>
                    </a:cubicBezTo>
                    <a:cubicBezTo>
                      <a:pt x="376238" y="865982"/>
                      <a:pt x="384176" y="900907"/>
                      <a:pt x="385763" y="928688"/>
                    </a:cubicBezTo>
                    <a:cubicBezTo>
                      <a:pt x="387350" y="956469"/>
                      <a:pt x="384175" y="968375"/>
                      <a:pt x="385763" y="1000125"/>
                    </a:cubicBezTo>
                    <a:cubicBezTo>
                      <a:pt x="387351" y="1031875"/>
                      <a:pt x="397669" y="1083469"/>
                      <a:pt x="395288" y="1119188"/>
                    </a:cubicBezTo>
                    <a:cubicBezTo>
                      <a:pt x="392907" y="1154907"/>
                      <a:pt x="375444" y="1184276"/>
                      <a:pt x="371475" y="1214438"/>
                    </a:cubicBezTo>
                    <a:cubicBezTo>
                      <a:pt x="367506" y="1244600"/>
                      <a:pt x="377031" y="1273969"/>
                      <a:pt x="371475" y="1300163"/>
                    </a:cubicBezTo>
                    <a:cubicBezTo>
                      <a:pt x="365919" y="1326357"/>
                      <a:pt x="361157" y="1347788"/>
                      <a:pt x="338138" y="1371600"/>
                    </a:cubicBezTo>
                    <a:cubicBezTo>
                      <a:pt x="315119" y="1395413"/>
                      <a:pt x="258763" y="1423988"/>
                      <a:pt x="233363" y="1443038"/>
                    </a:cubicBezTo>
                    <a:cubicBezTo>
                      <a:pt x="207963" y="1462088"/>
                      <a:pt x="202407" y="1462881"/>
                      <a:pt x="185738" y="1485900"/>
                    </a:cubicBezTo>
                    <a:cubicBezTo>
                      <a:pt x="169069" y="1508919"/>
                      <a:pt x="148431" y="1550194"/>
                      <a:pt x="133350" y="1581150"/>
                    </a:cubicBezTo>
                    <a:cubicBezTo>
                      <a:pt x="118269" y="1612106"/>
                      <a:pt x="108744" y="1651001"/>
                      <a:pt x="95250" y="1671638"/>
                    </a:cubicBezTo>
                    <a:cubicBezTo>
                      <a:pt x="81756" y="1692275"/>
                      <a:pt x="61913" y="1695450"/>
                      <a:pt x="52388" y="1704975"/>
                    </a:cubicBezTo>
                    <a:cubicBezTo>
                      <a:pt x="42863" y="1714500"/>
                      <a:pt x="0" y="1727994"/>
                      <a:pt x="38100" y="1728788"/>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0" name="Freeform 59"/>
              <p:cNvSpPr/>
              <p:nvPr/>
            </p:nvSpPr>
            <p:spPr>
              <a:xfrm>
                <a:off x="5239018" y="1743995"/>
                <a:ext cx="116235" cy="1026234"/>
              </a:xfrm>
              <a:custGeom>
                <a:avLst/>
                <a:gdLst>
                  <a:gd name="connsiteX0" fmla="*/ 0 w 117475"/>
                  <a:gd name="connsiteY0" fmla="*/ 0 h 1028700"/>
                  <a:gd name="connsiteX1" fmla="*/ 14288 w 117475"/>
                  <a:gd name="connsiteY1" fmla="*/ 80963 h 1028700"/>
                  <a:gd name="connsiteX2" fmla="*/ 23813 w 117475"/>
                  <a:gd name="connsiteY2" fmla="*/ 128588 h 1028700"/>
                  <a:gd name="connsiteX3" fmla="*/ 23813 w 117475"/>
                  <a:gd name="connsiteY3" fmla="*/ 166688 h 1028700"/>
                  <a:gd name="connsiteX4" fmla="*/ 52388 w 117475"/>
                  <a:gd name="connsiteY4" fmla="*/ 214313 h 1028700"/>
                  <a:gd name="connsiteX5" fmla="*/ 61913 w 117475"/>
                  <a:gd name="connsiteY5" fmla="*/ 266700 h 1028700"/>
                  <a:gd name="connsiteX6" fmla="*/ 52388 w 117475"/>
                  <a:gd name="connsiteY6" fmla="*/ 290513 h 1028700"/>
                  <a:gd name="connsiteX7" fmla="*/ 42863 w 117475"/>
                  <a:gd name="connsiteY7" fmla="*/ 361950 h 1028700"/>
                  <a:gd name="connsiteX8" fmla="*/ 61913 w 117475"/>
                  <a:gd name="connsiteY8" fmla="*/ 447675 h 1028700"/>
                  <a:gd name="connsiteX9" fmla="*/ 61913 w 117475"/>
                  <a:gd name="connsiteY9" fmla="*/ 504825 h 1028700"/>
                  <a:gd name="connsiteX10" fmla="*/ 76200 w 117475"/>
                  <a:gd name="connsiteY10" fmla="*/ 590550 h 1028700"/>
                  <a:gd name="connsiteX11" fmla="*/ 90488 w 117475"/>
                  <a:gd name="connsiteY11" fmla="*/ 657225 h 1028700"/>
                  <a:gd name="connsiteX12" fmla="*/ 104775 w 117475"/>
                  <a:gd name="connsiteY12" fmla="*/ 690563 h 1028700"/>
                  <a:gd name="connsiteX13" fmla="*/ 104775 w 117475"/>
                  <a:gd name="connsiteY13" fmla="*/ 757238 h 1028700"/>
                  <a:gd name="connsiteX14" fmla="*/ 109538 w 117475"/>
                  <a:gd name="connsiteY14" fmla="*/ 800100 h 1028700"/>
                  <a:gd name="connsiteX15" fmla="*/ 114300 w 117475"/>
                  <a:gd name="connsiteY15" fmla="*/ 862013 h 1028700"/>
                  <a:gd name="connsiteX16" fmla="*/ 90488 w 117475"/>
                  <a:gd name="connsiteY16" fmla="*/ 914400 h 1028700"/>
                  <a:gd name="connsiteX17" fmla="*/ 90488 w 117475"/>
                  <a:gd name="connsiteY17" fmla="*/ 981075 h 1028700"/>
                  <a:gd name="connsiteX18" fmla="*/ 114300 w 117475"/>
                  <a:gd name="connsiteY18" fmla="*/ 1028700 h 102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7475" h="1028700">
                    <a:moveTo>
                      <a:pt x="0" y="0"/>
                    </a:moveTo>
                    <a:cubicBezTo>
                      <a:pt x="5159" y="29766"/>
                      <a:pt x="10319" y="59532"/>
                      <a:pt x="14288" y="80963"/>
                    </a:cubicBezTo>
                    <a:cubicBezTo>
                      <a:pt x="18257" y="102394"/>
                      <a:pt x="22226" y="114301"/>
                      <a:pt x="23813" y="128588"/>
                    </a:cubicBezTo>
                    <a:cubicBezTo>
                      <a:pt x="25400" y="142875"/>
                      <a:pt x="19050" y="152400"/>
                      <a:pt x="23813" y="166688"/>
                    </a:cubicBezTo>
                    <a:cubicBezTo>
                      <a:pt x="28576" y="180976"/>
                      <a:pt x="46038" y="197644"/>
                      <a:pt x="52388" y="214313"/>
                    </a:cubicBezTo>
                    <a:cubicBezTo>
                      <a:pt x="58738" y="230982"/>
                      <a:pt x="61913" y="254000"/>
                      <a:pt x="61913" y="266700"/>
                    </a:cubicBezTo>
                    <a:cubicBezTo>
                      <a:pt x="61913" y="279400"/>
                      <a:pt x="55563" y="274638"/>
                      <a:pt x="52388" y="290513"/>
                    </a:cubicBezTo>
                    <a:cubicBezTo>
                      <a:pt x="49213" y="306388"/>
                      <a:pt x="41276" y="335756"/>
                      <a:pt x="42863" y="361950"/>
                    </a:cubicBezTo>
                    <a:cubicBezTo>
                      <a:pt x="44451" y="388144"/>
                      <a:pt x="58738" y="423863"/>
                      <a:pt x="61913" y="447675"/>
                    </a:cubicBezTo>
                    <a:cubicBezTo>
                      <a:pt x="65088" y="471488"/>
                      <a:pt x="59532" y="481012"/>
                      <a:pt x="61913" y="504825"/>
                    </a:cubicBezTo>
                    <a:cubicBezTo>
                      <a:pt x="64294" y="528638"/>
                      <a:pt x="71438" y="565150"/>
                      <a:pt x="76200" y="590550"/>
                    </a:cubicBezTo>
                    <a:cubicBezTo>
                      <a:pt x="80962" y="615950"/>
                      <a:pt x="85726" y="640556"/>
                      <a:pt x="90488" y="657225"/>
                    </a:cubicBezTo>
                    <a:cubicBezTo>
                      <a:pt x="95251" y="673894"/>
                      <a:pt x="102394" y="673894"/>
                      <a:pt x="104775" y="690563"/>
                    </a:cubicBezTo>
                    <a:cubicBezTo>
                      <a:pt x="107156" y="707232"/>
                      <a:pt x="103981" y="738982"/>
                      <a:pt x="104775" y="757238"/>
                    </a:cubicBezTo>
                    <a:cubicBezTo>
                      <a:pt x="105569" y="775494"/>
                      <a:pt x="107951" y="782638"/>
                      <a:pt x="109538" y="800100"/>
                    </a:cubicBezTo>
                    <a:cubicBezTo>
                      <a:pt x="111125" y="817562"/>
                      <a:pt x="117475" y="842963"/>
                      <a:pt x="114300" y="862013"/>
                    </a:cubicBezTo>
                    <a:cubicBezTo>
                      <a:pt x="111125" y="881063"/>
                      <a:pt x="94457" y="894556"/>
                      <a:pt x="90488" y="914400"/>
                    </a:cubicBezTo>
                    <a:cubicBezTo>
                      <a:pt x="86519" y="934244"/>
                      <a:pt x="86519" y="962025"/>
                      <a:pt x="90488" y="981075"/>
                    </a:cubicBezTo>
                    <a:cubicBezTo>
                      <a:pt x="94457" y="1000125"/>
                      <a:pt x="95250" y="985044"/>
                      <a:pt x="114300" y="102870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1" name="Freeform 60"/>
              <p:cNvSpPr/>
              <p:nvPr/>
            </p:nvSpPr>
            <p:spPr>
              <a:xfrm>
                <a:off x="5965486" y="1318450"/>
                <a:ext cx="259914" cy="1691234"/>
              </a:xfrm>
              <a:custGeom>
                <a:avLst/>
                <a:gdLst>
                  <a:gd name="connsiteX0" fmla="*/ 159543 w 259555"/>
                  <a:gd name="connsiteY0" fmla="*/ 0 h 1690687"/>
                  <a:gd name="connsiteX1" fmla="*/ 245268 w 259555"/>
                  <a:gd name="connsiteY1" fmla="*/ 80962 h 1690687"/>
                  <a:gd name="connsiteX2" fmla="*/ 245268 w 259555"/>
                  <a:gd name="connsiteY2" fmla="*/ 109537 h 1690687"/>
                  <a:gd name="connsiteX3" fmla="*/ 240506 w 259555"/>
                  <a:gd name="connsiteY3" fmla="*/ 128587 h 1690687"/>
                  <a:gd name="connsiteX4" fmla="*/ 240506 w 259555"/>
                  <a:gd name="connsiteY4" fmla="*/ 171450 h 1690687"/>
                  <a:gd name="connsiteX5" fmla="*/ 245268 w 259555"/>
                  <a:gd name="connsiteY5" fmla="*/ 223837 h 1690687"/>
                  <a:gd name="connsiteX6" fmla="*/ 226218 w 259555"/>
                  <a:gd name="connsiteY6" fmla="*/ 276225 h 1690687"/>
                  <a:gd name="connsiteX7" fmla="*/ 221456 w 259555"/>
                  <a:gd name="connsiteY7" fmla="*/ 314325 h 1690687"/>
                  <a:gd name="connsiteX8" fmla="*/ 188118 w 259555"/>
                  <a:gd name="connsiteY8" fmla="*/ 342900 h 1690687"/>
                  <a:gd name="connsiteX9" fmla="*/ 159543 w 259555"/>
                  <a:gd name="connsiteY9" fmla="*/ 361950 h 1690687"/>
                  <a:gd name="connsiteX10" fmla="*/ 140493 w 259555"/>
                  <a:gd name="connsiteY10" fmla="*/ 381000 h 1690687"/>
                  <a:gd name="connsiteX11" fmla="*/ 135731 w 259555"/>
                  <a:gd name="connsiteY11" fmla="*/ 409575 h 1690687"/>
                  <a:gd name="connsiteX12" fmla="*/ 121443 w 259555"/>
                  <a:gd name="connsiteY12" fmla="*/ 438150 h 1690687"/>
                  <a:gd name="connsiteX13" fmla="*/ 92868 w 259555"/>
                  <a:gd name="connsiteY13" fmla="*/ 457200 h 1690687"/>
                  <a:gd name="connsiteX14" fmla="*/ 83343 w 259555"/>
                  <a:gd name="connsiteY14" fmla="*/ 495300 h 1690687"/>
                  <a:gd name="connsiteX15" fmla="*/ 11906 w 259555"/>
                  <a:gd name="connsiteY15" fmla="*/ 666750 h 1690687"/>
                  <a:gd name="connsiteX16" fmla="*/ 11906 w 259555"/>
                  <a:gd name="connsiteY16" fmla="*/ 719137 h 1690687"/>
                  <a:gd name="connsiteX17" fmla="*/ 35718 w 259555"/>
                  <a:gd name="connsiteY17" fmla="*/ 757237 h 1690687"/>
                  <a:gd name="connsiteX18" fmla="*/ 35718 w 259555"/>
                  <a:gd name="connsiteY18" fmla="*/ 785812 h 1690687"/>
                  <a:gd name="connsiteX19" fmla="*/ 21431 w 259555"/>
                  <a:gd name="connsiteY19" fmla="*/ 795337 h 1690687"/>
                  <a:gd name="connsiteX20" fmla="*/ 2381 w 259555"/>
                  <a:gd name="connsiteY20" fmla="*/ 819150 h 1690687"/>
                  <a:gd name="connsiteX21" fmla="*/ 35718 w 259555"/>
                  <a:gd name="connsiteY21" fmla="*/ 838200 h 1690687"/>
                  <a:gd name="connsiteX22" fmla="*/ 40481 w 259555"/>
                  <a:gd name="connsiteY22" fmla="*/ 847725 h 1690687"/>
                  <a:gd name="connsiteX23" fmla="*/ 54768 w 259555"/>
                  <a:gd name="connsiteY23" fmla="*/ 890587 h 1690687"/>
                  <a:gd name="connsiteX24" fmla="*/ 59531 w 259555"/>
                  <a:gd name="connsiteY24" fmla="*/ 919162 h 1690687"/>
                  <a:gd name="connsiteX25" fmla="*/ 73818 w 259555"/>
                  <a:gd name="connsiteY25" fmla="*/ 966787 h 1690687"/>
                  <a:gd name="connsiteX26" fmla="*/ 64293 w 259555"/>
                  <a:gd name="connsiteY26" fmla="*/ 1071562 h 1690687"/>
                  <a:gd name="connsiteX27" fmla="*/ 69056 w 259555"/>
                  <a:gd name="connsiteY27" fmla="*/ 1119187 h 1690687"/>
                  <a:gd name="connsiteX28" fmla="*/ 78581 w 259555"/>
                  <a:gd name="connsiteY28" fmla="*/ 1152525 h 1690687"/>
                  <a:gd name="connsiteX29" fmla="*/ 50006 w 259555"/>
                  <a:gd name="connsiteY29" fmla="*/ 1238250 h 1690687"/>
                  <a:gd name="connsiteX30" fmla="*/ 16668 w 259555"/>
                  <a:gd name="connsiteY30" fmla="*/ 1309687 h 1690687"/>
                  <a:gd name="connsiteX31" fmla="*/ 26193 w 259555"/>
                  <a:gd name="connsiteY31" fmla="*/ 1352550 h 1690687"/>
                  <a:gd name="connsiteX32" fmla="*/ 40481 w 259555"/>
                  <a:gd name="connsiteY32" fmla="*/ 1381125 h 1690687"/>
                  <a:gd name="connsiteX33" fmla="*/ 69056 w 259555"/>
                  <a:gd name="connsiteY33" fmla="*/ 1476375 h 1690687"/>
                  <a:gd name="connsiteX34" fmla="*/ 88106 w 259555"/>
                  <a:gd name="connsiteY34" fmla="*/ 1528762 h 1690687"/>
                  <a:gd name="connsiteX35" fmla="*/ 150018 w 259555"/>
                  <a:gd name="connsiteY35" fmla="*/ 1595437 h 1690687"/>
                  <a:gd name="connsiteX36" fmla="*/ 150018 w 259555"/>
                  <a:gd name="connsiteY36" fmla="*/ 1619250 h 1690687"/>
                  <a:gd name="connsiteX37" fmla="*/ 126206 w 259555"/>
                  <a:gd name="connsiteY37" fmla="*/ 1647825 h 1690687"/>
                  <a:gd name="connsiteX38" fmla="*/ 116681 w 259555"/>
                  <a:gd name="connsiteY38" fmla="*/ 1690687 h 169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9555" h="1690687">
                    <a:moveTo>
                      <a:pt x="159543" y="0"/>
                    </a:moveTo>
                    <a:cubicBezTo>
                      <a:pt x="195262" y="31353"/>
                      <a:pt x="230981" y="62706"/>
                      <a:pt x="245268" y="80962"/>
                    </a:cubicBezTo>
                    <a:cubicBezTo>
                      <a:pt x="259555" y="99218"/>
                      <a:pt x="246062" y="101600"/>
                      <a:pt x="245268" y="109537"/>
                    </a:cubicBezTo>
                    <a:cubicBezTo>
                      <a:pt x="244474" y="117474"/>
                      <a:pt x="241300" y="118268"/>
                      <a:pt x="240506" y="128587"/>
                    </a:cubicBezTo>
                    <a:cubicBezTo>
                      <a:pt x="239712" y="138906"/>
                      <a:pt x="239712" y="155575"/>
                      <a:pt x="240506" y="171450"/>
                    </a:cubicBezTo>
                    <a:cubicBezTo>
                      <a:pt x="241300" y="187325"/>
                      <a:pt x="247649" y="206375"/>
                      <a:pt x="245268" y="223837"/>
                    </a:cubicBezTo>
                    <a:cubicBezTo>
                      <a:pt x="242887" y="241299"/>
                      <a:pt x="230187" y="261144"/>
                      <a:pt x="226218" y="276225"/>
                    </a:cubicBezTo>
                    <a:cubicBezTo>
                      <a:pt x="222249" y="291306"/>
                      <a:pt x="227806" y="303213"/>
                      <a:pt x="221456" y="314325"/>
                    </a:cubicBezTo>
                    <a:cubicBezTo>
                      <a:pt x="215106" y="325437"/>
                      <a:pt x="198437" y="334963"/>
                      <a:pt x="188118" y="342900"/>
                    </a:cubicBezTo>
                    <a:cubicBezTo>
                      <a:pt x="177799" y="350837"/>
                      <a:pt x="167480" y="355600"/>
                      <a:pt x="159543" y="361950"/>
                    </a:cubicBezTo>
                    <a:cubicBezTo>
                      <a:pt x="151606" y="368300"/>
                      <a:pt x="144462" y="373063"/>
                      <a:pt x="140493" y="381000"/>
                    </a:cubicBezTo>
                    <a:cubicBezTo>
                      <a:pt x="136524" y="388937"/>
                      <a:pt x="138906" y="400050"/>
                      <a:pt x="135731" y="409575"/>
                    </a:cubicBezTo>
                    <a:cubicBezTo>
                      <a:pt x="132556" y="419100"/>
                      <a:pt x="128587" y="430213"/>
                      <a:pt x="121443" y="438150"/>
                    </a:cubicBezTo>
                    <a:cubicBezTo>
                      <a:pt x="114299" y="446088"/>
                      <a:pt x="99218" y="447675"/>
                      <a:pt x="92868" y="457200"/>
                    </a:cubicBezTo>
                    <a:cubicBezTo>
                      <a:pt x="86518" y="466725"/>
                      <a:pt x="96837" y="460375"/>
                      <a:pt x="83343" y="495300"/>
                    </a:cubicBezTo>
                    <a:cubicBezTo>
                      <a:pt x="69849" y="530225"/>
                      <a:pt x="23812" y="629444"/>
                      <a:pt x="11906" y="666750"/>
                    </a:cubicBezTo>
                    <a:cubicBezTo>
                      <a:pt x="0" y="704056"/>
                      <a:pt x="7937" y="704056"/>
                      <a:pt x="11906" y="719137"/>
                    </a:cubicBezTo>
                    <a:cubicBezTo>
                      <a:pt x="15875" y="734218"/>
                      <a:pt x="31749" y="746125"/>
                      <a:pt x="35718" y="757237"/>
                    </a:cubicBezTo>
                    <a:cubicBezTo>
                      <a:pt x="39687" y="768349"/>
                      <a:pt x="38099" y="779462"/>
                      <a:pt x="35718" y="785812"/>
                    </a:cubicBezTo>
                    <a:cubicBezTo>
                      <a:pt x="33337" y="792162"/>
                      <a:pt x="26987" y="789781"/>
                      <a:pt x="21431" y="795337"/>
                    </a:cubicBezTo>
                    <a:cubicBezTo>
                      <a:pt x="15875" y="800893"/>
                      <a:pt x="0" y="812006"/>
                      <a:pt x="2381" y="819150"/>
                    </a:cubicBezTo>
                    <a:cubicBezTo>
                      <a:pt x="4762" y="826294"/>
                      <a:pt x="29368" y="833438"/>
                      <a:pt x="35718" y="838200"/>
                    </a:cubicBezTo>
                    <a:cubicBezTo>
                      <a:pt x="42068" y="842962"/>
                      <a:pt x="37306" y="838994"/>
                      <a:pt x="40481" y="847725"/>
                    </a:cubicBezTo>
                    <a:cubicBezTo>
                      <a:pt x="43656" y="856456"/>
                      <a:pt x="51593" y="878681"/>
                      <a:pt x="54768" y="890587"/>
                    </a:cubicBezTo>
                    <a:cubicBezTo>
                      <a:pt x="57943" y="902493"/>
                      <a:pt x="56356" y="906462"/>
                      <a:pt x="59531" y="919162"/>
                    </a:cubicBezTo>
                    <a:cubicBezTo>
                      <a:pt x="62706" y="931862"/>
                      <a:pt x="73024" y="941387"/>
                      <a:pt x="73818" y="966787"/>
                    </a:cubicBezTo>
                    <a:cubicBezTo>
                      <a:pt x="74612" y="992187"/>
                      <a:pt x="65087" y="1046162"/>
                      <a:pt x="64293" y="1071562"/>
                    </a:cubicBezTo>
                    <a:cubicBezTo>
                      <a:pt x="63499" y="1096962"/>
                      <a:pt x="66675" y="1105693"/>
                      <a:pt x="69056" y="1119187"/>
                    </a:cubicBezTo>
                    <a:cubicBezTo>
                      <a:pt x="71437" y="1132681"/>
                      <a:pt x="81756" y="1132681"/>
                      <a:pt x="78581" y="1152525"/>
                    </a:cubicBezTo>
                    <a:cubicBezTo>
                      <a:pt x="75406" y="1172369"/>
                      <a:pt x="60325" y="1212056"/>
                      <a:pt x="50006" y="1238250"/>
                    </a:cubicBezTo>
                    <a:cubicBezTo>
                      <a:pt x="39687" y="1264444"/>
                      <a:pt x="20637" y="1290637"/>
                      <a:pt x="16668" y="1309687"/>
                    </a:cubicBezTo>
                    <a:cubicBezTo>
                      <a:pt x="12699" y="1328737"/>
                      <a:pt x="22224" y="1340644"/>
                      <a:pt x="26193" y="1352550"/>
                    </a:cubicBezTo>
                    <a:cubicBezTo>
                      <a:pt x="30162" y="1364456"/>
                      <a:pt x="33337" y="1360488"/>
                      <a:pt x="40481" y="1381125"/>
                    </a:cubicBezTo>
                    <a:cubicBezTo>
                      <a:pt x="47625" y="1401762"/>
                      <a:pt x="61119" y="1451769"/>
                      <a:pt x="69056" y="1476375"/>
                    </a:cubicBezTo>
                    <a:cubicBezTo>
                      <a:pt x="76993" y="1500981"/>
                      <a:pt x="74612" y="1508918"/>
                      <a:pt x="88106" y="1528762"/>
                    </a:cubicBezTo>
                    <a:cubicBezTo>
                      <a:pt x="101600" y="1548606"/>
                      <a:pt x="139699" y="1580356"/>
                      <a:pt x="150018" y="1595437"/>
                    </a:cubicBezTo>
                    <a:cubicBezTo>
                      <a:pt x="160337" y="1610518"/>
                      <a:pt x="153987" y="1610519"/>
                      <a:pt x="150018" y="1619250"/>
                    </a:cubicBezTo>
                    <a:cubicBezTo>
                      <a:pt x="146049" y="1627981"/>
                      <a:pt x="131762" y="1635919"/>
                      <a:pt x="126206" y="1647825"/>
                    </a:cubicBezTo>
                    <a:cubicBezTo>
                      <a:pt x="120650" y="1659731"/>
                      <a:pt x="117475" y="1682750"/>
                      <a:pt x="116681" y="1690687"/>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2" name="Freeform 61"/>
              <p:cNvSpPr/>
              <p:nvPr/>
            </p:nvSpPr>
            <p:spPr>
              <a:xfrm>
                <a:off x="6042976" y="1797360"/>
                <a:ext cx="663507" cy="176512"/>
              </a:xfrm>
              <a:custGeom>
                <a:avLst/>
                <a:gdLst>
                  <a:gd name="connsiteX0" fmla="*/ 661987 w 661987"/>
                  <a:gd name="connsiteY0" fmla="*/ 35719 h 176212"/>
                  <a:gd name="connsiteX1" fmla="*/ 609600 w 661987"/>
                  <a:gd name="connsiteY1" fmla="*/ 50006 h 176212"/>
                  <a:gd name="connsiteX2" fmla="*/ 552450 w 661987"/>
                  <a:gd name="connsiteY2" fmla="*/ 88106 h 176212"/>
                  <a:gd name="connsiteX3" fmla="*/ 485775 w 661987"/>
                  <a:gd name="connsiteY3" fmla="*/ 135731 h 176212"/>
                  <a:gd name="connsiteX4" fmla="*/ 461962 w 661987"/>
                  <a:gd name="connsiteY4" fmla="*/ 140494 h 176212"/>
                  <a:gd name="connsiteX5" fmla="*/ 390525 w 661987"/>
                  <a:gd name="connsiteY5" fmla="*/ 145256 h 176212"/>
                  <a:gd name="connsiteX6" fmla="*/ 352425 w 661987"/>
                  <a:gd name="connsiteY6" fmla="*/ 169069 h 176212"/>
                  <a:gd name="connsiteX7" fmla="*/ 319087 w 661987"/>
                  <a:gd name="connsiteY7" fmla="*/ 173831 h 176212"/>
                  <a:gd name="connsiteX8" fmla="*/ 266700 w 661987"/>
                  <a:gd name="connsiteY8" fmla="*/ 154781 h 176212"/>
                  <a:gd name="connsiteX9" fmla="*/ 228600 w 661987"/>
                  <a:gd name="connsiteY9" fmla="*/ 121444 h 176212"/>
                  <a:gd name="connsiteX10" fmla="*/ 180975 w 661987"/>
                  <a:gd name="connsiteY10" fmla="*/ 64294 h 176212"/>
                  <a:gd name="connsiteX11" fmla="*/ 147637 w 661987"/>
                  <a:gd name="connsiteY11" fmla="*/ 45244 h 176212"/>
                  <a:gd name="connsiteX12" fmla="*/ 119062 w 661987"/>
                  <a:gd name="connsiteY12" fmla="*/ 7144 h 176212"/>
                  <a:gd name="connsiteX13" fmla="*/ 66675 w 661987"/>
                  <a:gd name="connsiteY13" fmla="*/ 2381 h 176212"/>
                  <a:gd name="connsiteX14" fmla="*/ 33337 w 661987"/>
                  <a:gd name="connsiteY14" fmla="*/ 16669 h 176212"/>
                  <a:gd name="connsiteX15" fmla="*/ 33337 w 661987"/>
                  <a:gd name="connsiteY15" fmla="*/ 26194 h 176212"/>
                  <a:gd name="connsiteX16" fmla="*/ 0 w 661987"/>
                  <a:gd name="connsiteY16" fmla="*/ 30956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1987" h="176212">
                    <a:moveTo>
                      <a:pt x="661987" y="35719"/>
                    </a:moveTo>
                    <a:cubicBezTo>
                      <a:pt x="644921" y="38497"/>
                      <a:pt x="627856" y="41275"/>
                      <a:pt x="609600" y="50006"/>
                    </a:cubicBezTo>
                    <a:cubicBezTo>
                      <a:pt x="591344" y="58737"/>
                      <a:pt x="573087" y="73819"/>
                      <a:pt x="552450" y="88106"/>
                    </a:cubicBezTo>
                    <a:cubicBezTo>
                      <a:pt x="531813" y="102393"/>
                      <a:pt x="500856" y="127000"/>
                      <a:pt x="485775" y="135731"/>
                    </a:cubicBezTo>
                    <a:cubicBezTo>
                      <a:pt x="470694" y="144462"/>
                      <a:pt x="477837" y="138907"/>
                      <a:pt x="461962" y="140494"/>
                    </a:cubicBezTo>
                    <a:cubicBezTo>
                      <a:pt x="446087" y="142082"/>
                      <a:pt x="408781" y="140494"/>
                      <a:pt x="390525" y="145256"/>
                    </a:cubicBezTo>
                    <a:cubicBezTo>
                      <a:pt x="372269" y="150018"/>
                      <a:pt x="364331" y="164307"/>
                      <a:pt x="352425" y="169069"/>
                    </a:cubicBezTo>
                    <a:cubicBezTo>
                      <a:pt x="340519" y="173831"/>
                      <a:pt x="333374" y="176212"/>
                      <a:pt x="319087" y="173831"/>
                    </a:cubicBezTo>
                    <a:cubicBezTo>
                      <a:pt x="304800" y="171450"/>
                      <a:pt x="281781" y="163512"/>
                      <a:pt x="266700" y="154781"/>
                    </a:cubicBezTo>
                    <a:cubicBezTo>
                      <a:pt x="251619" y="146050"/>
                      <a:pt x="242888" y="136525"/>
                      <a:pt x="228600" y="121444"/>
                    </a:cubicBezTo>
                    <a:cubicBezTo>
                      <a:pt x="214313" y="106363"/>
                      <a:pt x="194469" y="76994"/>
                      <a:pt x="180975" y="64294"/>
                    </a:cubicBezTo>
                    <a:cubicBezTo>
                      <a:pt x="167481" y="51594"/>
                      <a:pt x="157956" y="54769"/>
                      <a:pt x="147637" y="45244"/>
                    </a:cubicBezTo>
                    <a:cubicBezTo>
                      <a:pt x="137318" y="35719"/>
                      <a:pt x="132556" y="14288"/>
                      <a:pt x="119062" y="7144"/>
                    </a:cubicBezTo>
                    <a:cubicBezTo>
                      <a:pt x="105568" y="0"/>
                      <a:pt x="80962" y="794"/>
                      <a:pt x="66675" y="2381"/>
                    </a:cubicBezTo>
                    <a:cubicBezTo>
                      <a:pt x="52388" y="3968"/>
                      <a:pt x="38893" y="12700"/>
                      <a:pt x="33337" y="16669"/>
                    </a:cubicBezTo>
                    <a:cubicBezTo>
                      <a:pt x="27781" y="20638"/>
                      <a:pt x="38893" y="23813"/>
                      <a:pt x="33337" y="26194"/>
                    </a:cubicBezTo>
                    <a:cubicBezTo>
                      <a:pt x="27781" y="28575"/>
                      <a:pt x="13890" y="29765"/>
                      <a:pt x="0" y="30956"/>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3" name="Freeform 62"/>
              <p:cNvSpPr/>
              <p:nvPr/>
            </p:nvSpPr>
            <p:spPr>
              <a:xfrm>
                <a:off x="6010689" y="2076495"/>
                <a:ext cx="566645" cy="177881"/>
              </a:xfrm>
              <a:custGeom>
                <a:avLst/>
                <a:gdLst>
                  <a:gd name="connsiteX0" fmla="*/ 566738 w 566738"/>
                  <a:gd name="connsiteY0" fmla="*/ 53182 h 178595"/>
                  <a:gd name="connsiteX1" fmla="*/ 519113 w 566738"/>
                  <a:gd name="connsiteY1" fmla="*/ 96044 h 178595"/>
                  <a:gd name="connsiteX2" fmla="*/ 476250 w 566738"/>
                  <a:gd name="connsiteY2" fmla="*/ 115094 h 178595"/>
                  <a:gd name="connsiteX3" fmla="*/ 442913 w 566738"/>
                  <a:gd name="connsiteY3" fmla="*/ 119857 h 178595"/>
                  <a:gd name="connsiteX4" fmla="*/ 404813 w 566738"/>
                  <a:gd name="connsiteY4" fmla="*/ 162719 h 178595"/>
                  <a:gd name="connsiteX5" fmla="*/ 361950 w 566738"/>
                  <a:gd name="connsiteY5" fmla="*/ 177007 h 178595"/>
                  <a:gd name="connsiteX6" fmla="*/ 309563 w 566738"/>
                  <a:gd name="connsiteY6" fmla="*/ 153194 h 178595"/>
                  <a:gd name="connsiteX7" fmla="*/ 280988 w 566738"/>
                  <a:gd name="connsiteY7" fmla="*/ 148432 h 178595"/>
                  <a:gd name="connsiteX8" fmla="*/ 233363 w 566738"/>
                  <a:gd name="connsiteY8" fmla="*/ 105569 h 178595"/>
                  <a:gd name="connsiteX9" fmla="*/ 219075 w 566738"/>
                  <a:gd name="connsiteY9" fmla="*/ 57944 h 178595"/>
                  <a:gd name="connsiteX10" fmla="*/ 185738 w 566738"/>
                  <a:gd name="connsiteY10" fmla="*/ 34132 h 178595"/>
                  <a:gd name="connsiteX11" fmla="*/ 171450 w 566738"/>
                  <a:gd name="connsiteY11" fmla="*/ 19844 h 178595"/>
                  <a:gd name="connsiteX12" fmla="*/ 147638 w 566738"/>
                  <a:gd name="connsiteY12" fmla="*/ 794 h 178595"/>
                  <a:gd name="connsiteX13" fmla="*/ 109538 w 566738"/>
                  <a:gd name="connsiteY13" fmla="*/ 15082 h 178595"/>
                  <a:gd name="connsiteX14" fmla="*/ 80963 w 566738"/>
                  <a:gd name="connsiteY14" fmla="*/ 29369 h 178595"/>
                  <a:gd name="connsiteX15" fmla="*/ 33338 w 566738"/>
                  <a:gd name="connsiteY15" fmla="*/ 62707 h 178595"/>
                  <a:gd name="connsiteX16" fmla="*/ 19050 w 566738"/>
                  <a:gd name="connsiteY16" fmla="*/ 96044 h 178595"/>
                  <a:gd name="connsiteX17" fmla="*/ 0 w 566738"/>
                  <a:gd name="connsiteY17" fmla="*/ 96044 h 178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6738" h="178595">
                    <a:moveTo>
                      <a:pt x="566738" y="53182"/>
                    </a:moveTo>
                    <a:cubicBezTo>
                      <a:pt x="550466" y="69453"/>
                      <a:pt x="534194" y="85725"/>
                      <a:pt x="519113" y="96044"/>
                    </a:cubicBezTo>
                    <a:cubicBezTo>
                      <a:pt x="504032" y="106363"/>
                      <a:pt x="488950" y="111125"/>
                      <a:pt x="476250" y="115094"/>
                    </a:cubicBezTo>
                    <a:cubicBezTo>
                      <a:pt x="463550" y="119063"/>
                      <a:pt x="454819" y="111920"/>
                      <a:pt x="442913" y="119857"/>
                    </a:cubicBezTo>
                    <a:cubicBezTo>
                      <a:pt x="431007" y="127794"/>
                      <a:pt x="418307" y="153194"/>
                      <a:pt x="404813" y="162719"/>
                    </a:cubicBezTo>
                    <a:cubicBezTo>
                      <a:pt x="391319" y="172244"/>
                      <a:pt x="377825" y="178595"/>
                      <a:pt x="361950" y="177007"/>
                    </a:cubicBezTo>
                    <a:cubicBezTo>
                      <a:pt x="346075" y="175420"/>
                      <a:pt x="323057" y="157957"/>
                      <a:pt x="309563" y="153194"/>
                    </a:cubicBezTo>
                    <a:cubicBezTo>
                      <a:pt x="296069" y="148431"/>
                      <a:pt x="293688" y="156369"/>
                      <a:pt x="280988" y="148432"/>
                    </a:cubicBezTo>
                    <a:cubicBezTo>
                      <a:pt x="268288" y="140495"/>
                      <a:pt x="243682" y="120650"/>
                      <a:pt x="233363" y="105569"/>
                    </a:cubicBezTo>
                    <a:cubicBezTo>
                      <a:pt x="223044" y="90488"/>
                      <a:pt x="227012" y="69850"/>
                      <a:pt x="219075" y="57944"/>
                    </a:cubicBezTo>
                    <a:cubicBezTo>
                      <a:pt x="211138" y="46038"/>
                      <a:pt x="193675" y="40482"/>
                      <a:pt x="185738" y="34132"/>
                    </a:cubicBezTo>
                    <a:cubicBezTo>
                      <a:pt x="177801" y="27782"/>
                      <a:pt x="177800" y="25400"/>
                      <a:pt x="171450" y="19844"/>
                    </a:cubicBezTo>
                    <a:cubicBezTo>
                      <a:pt x="165100" y="14288"/>
                      <a:pt x="157957" y="1588"/>
                      <a:pt x="147638" y="794"/>
                    </a:cubicBezTo>
                    <a:cubicBezTo>
                      <a:pt x="137319" y="0"/>
                      <a:pt x="120650" y="10320"/>
                      <a:pt x="109538" y="15082"/>
                    </a:cubicBezTo>
                    <a:cubicBezTo>
                      <a:pt x="98426" y="19844"/>
                      <a:pt x="93663" y="21432"/>
                      <a:pt x="80963" y="29369"/>
                    </a:cubicBezTo>
                    <a:cubicBezTo>
                      <a:pt x="68263" y="37306"/>
                      <a:pt x="43657" y="51595"/>
                      <a:pt x="33338" y="62707"/>
                    </a:cubicBezTo>
                    <a:cubicBezTo>
                      <a:pt x="23019" y="73819"/>
                      <a:pt x="24606" y="90488"/>
                      <a:pt x="19050" y="96044"/>
                    </a:cubicBezTo>
                    <a:cubicBezTo>
                      <a:pt x="13494" y="101600"/>
                      <a:pt x="6747" y="98822"/>
                      <a:pt x="0" y="96044"/>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4" name="Freeform 63"/>
              <p:cNvSpPr/>
              <p:nvPr/>
            </p:nvSpPr>
            <p:spPr>
              <a:xfrm>
                <a:off x="6120466" y="2467833"/>
                <a:ext cx="589246" cy="447438"/>
              </a:xfrm>
              <a:custGeom>
                <a:avLst/>
                <a:gdLst>
                  <a:gd name="connsiteX0" fmla="*/ 590550 w 590550"/>
                  <a:gd name="connsiteY0" fmla="*/ 0 h 447675"/>
                  <a:gd name="connsiteX1" fmla="*/ 519112 w 590550"/>
                  <a:gd name="connsiteY1" fmla="*/ 33338 h 447675"/>
                  <a:gd name="connsiteX2" fmla="*/ 490537 w 590550"/>
                  <a:gd name="connsiteY2" fmla="*/ 47625 h 447675"/>
                  <a:gd name="connsiteX3" fmla="*/ 428625 w 590550"/>
                  <a:gd name="connsiteY3" fmla="*/ 42863 h 447675"/>
                  <a:gd name="connsiteX4" fmla="*/ 138112 w 590550"/>
                  <a:gd name="connsiteY4" fmla="*/ 195263 h 447675"/>
                  <a:gd name="connsiteX5" fmla="*/ 133350 w 590550"/>
                  <a:gd name="connsiteY5" fmla="*/ 276225 h 447675"/>
                  <a:gd name="connsiteX6" fmla="*/ 133350 w 590550"/>
                  <a:gd name="connsiteY6" fmla="*/ 323850 h 447675"/>
                  <a:gd name="connsiteX7" fmla="*/ 109537 w 590550"/>
                  <a:gd name="connsiteY7" fmla="*/ 352425 h 447675"/>
                  <a:gd name="connsiteX8" fmla="*/ 66675 w 590550"/>
                  <a:gd name="connsiteY8" fmla="*/ 395288 h 447675"/>
                  <a:gd name="connsiteX9" fmla="*/ 52387 w 590550"/>
                  <a:gd name="connsiteY9" fmla="*/ 428625 h 447675"/>
                  <a:gd name="connsiteX10" fmla="*/ 9525 w 590550"/>
                  <a:gd name="connsiteY10" fmla="*/ 442913 h 447675"/>
                  <a:gd name="connsiteX11" fmla="*/ 0 w 590550"/>
                  <a:gd name="connsiteY11" fmla="*/ 447675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0550" h="447675">
                    <a:moveTo>
                      <a:pt x="590550" y="0"/>
                    </a:moveTo>
                    <a:lnTo>
                      <a:pt x="519112" y="33338"/>
                    </a:lnTo>
                    <a:cubicBezTo>
                      <a:pt x="502443" y="41275"/>
                      <a:pt x="505618" y="46038"/>
                      <a:pt x="490537" y="47625"/>
                    </a:cubicBezTo>
                    <a:cubicBezTo>
                      <a:pt x="475456" y="49212"/>
                      <a:pt x="487363" y="18257"/>
                      <a:pt x="428625" y="42863"/>
                    </a:cubicBezTo>
                    <a:cubicBezTo>
                      <a:pt x="369887" y="67469"/>
                      <a:pt x="187324" y="156369"/>
                      <a:pt x="138112" y="195263"/>
                    </a:cubicBezTo>
                    <a:cubicBezTo>
                      <a:pt x="88900" y="234157"/>
                      <a:pt x="134144" y="254794"/>
                      <a:pt x="133350" y="276225"/>
                    </a:cubicBezTo>
                    <a:cubicBezTo>
                      <a:pt x="132556" y="297656"/>
                      <a:pt x="137319" y="311150"/>
                      <a:pt x="133350" y="323850"/>
                    </a:cubicBezTo>
                    <a:cubicBezTo>
                      <a:pt x="129381" y="336550"/>
                      <a:pt x="120649" y="340519"/>
                      <a:pt x="109537" y="352425"/>
                    </a:cubicBezTo>
                    <a:cubicBezTo>
                      <a:pt x="98425" y="364331"/>
                      <a:pt x="76200" y="382588"/>
                      <a:pt x="66675" y="395288"/>
                    </a:cubicBezTo>
                    <a:cubicBezTo>
                      <a:pt x="57150" y="407988"/>
                      <a:pt x="61912" y="420688"/>
                      <a:pt x="52387" y="428625"/>
                    </a:cubicBezTo>
                    <a:cubicBezTo>
                      <a:pt x="42862" y="436562"/>
                      <a:pt x="18256" y="439738"/>
                      <a:pt x="9525" y="442913"/>
                    </a:cubicBezTo>
                    <a:cubicBezTo>
                      <a:pt x="794" y="446088"/>
                      <a:pt x="397" y="446881"/>
                      <a:pt x="0" y="447675"/>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5" name="Freeform 64"/>
              <p:cNvSpPr/>
              <p:nvPr/>
            </p:nvSpPr>
            <p:spPr>
              <a:xfrm>
                <a:off x="8077088" y="1657792"/>
                <a:ext cx="513371" cy="1399783"/>
              </a:xfrm>
              <a:custGeom>
                <a:avLst/>
                <a:gdLst>
                  <a:gd name="connsiteX0" fmla="*/ 514350 w 514350"/>
                  <a:gd name="connsiteY0" fmla="*/ 0 h 1400175"/>
                  <a:gd name="connsiteX1" fmla="*/ 485775 w 514350"/>
                  <a:gd name="connsiteY1" fmla="*/ 152400 h 1400175"/>
                  <a:gd name="connsiteX2" fmla="*/ 466725 w 514350"/>
                  <a:gd name="connsiteY2" fmla="*/ 257175 h 1400175"/>
                  <a:gd name="connsiteX3" fmla="*/ 466725 w 514350"/>
                  <a:gd name="connsiteY3" fmla="*/ 361950 h 1400175"/>
                  <a:gd name="connsiteX4" fmla="*/ 447675 w 514350"/>
                  <a:gd name="connsiteY4" fmla="*/ 438150 h 1400175"/>
                  <a:gd name="connsiteX5" fmla="*/ 428625 w 514350"/>
                  <a:gd name="connsiteY5" fmla="*/ 504825 h 1400175"/>
                  <a:gd name="connsiteX6" fmla="*/ 466725 w 514350"/>
                  <a:gd name="connsiteY6" fmla="*/ 552450 h 1400175"/>
                  <a:gd name="connsiteX7" fmla="*/ 447675 w 514350"/>
                  <a:gd name="connsiteY7" fmla="*/ 581025 h 1400175"/>
                  <a:gd name="connsiteX8" fmla="*/ 409575 w 514350"/>
                  <a:gd name="connsiteY8" fmla="*/ 571500 h 1400175"/>
                  <a:gd name="connsiteX9" fmla="*/ 409575 w 514350"/>
                  <a:gd name="connsiteY9" fmla="*/ 609600 h 1400175"/>
                  <a:gd name="connsiteX10" fmla="*/ 381000 w 514350"/>
                  <a:gd name="connsiteY10" fmla="*/ 676275 h 1400175"/>
                  <a:gd name="connsiteX11" fmla="*/ 381000 w 514350"/>
                  <a:gd name="connsiteY11" fmla="*/ 676275 h 1400175"/>
                  <a:gd name="connsiteX12" fmla="*/ 342900 w 514350"/>
                  <a:gd name="connsiteY12" fmla="*/ 647700 h 1400175"/>
                  <a:gd name="connsiteX13" fmla="*/ 304800 w 514350"/>
                  <a:gd name="connsiteY13" fmla="*/ 666750 h 1400175"/>
                  <a:gd name="connsiteX14" fmla="*/ 247650 w 514350"/>
                  <a:gd name="connsiteY14" fmla="*/ 762000 h 1400175"/>
                  <a:gd name="connsiteX15" fmla="*/ 247650 w 514350"/>
                  <a:gd name="connsiteY15" fmla="*/ 828675 h 1400175"/>
                  <a:gd name="connsiteX16" fmla="*/ 247650 w 514350"/>
                  <a:gd name="connsiteY16" fmla="*/ 914400 h 1400175"/>
                  <a:gd name="connsiteX17" fmla="*/ 247650 w 514350"/>
                  <a:gd name="connsiteY17" fmla="*/ 990600 h 1400175"/>
                  <a:gd name="connsiteX18" fmla="*/ 190500 w 514350"/>
                  <a:gd name="connsiteY18" fmla="*/ 1057275 h 1400175"/>
                  <a:gd name="connsiteX19" fmla="*/ 114300 w 514350"/>
                  <a:gd name="connsiteY19" fmla="*/ 1114425 h 1400175"/>
                  <a:gd name="connsiteX20" fmla="*/ 76200 w 514350"/>
                  <a:gd name="connsiteY20" fmla="*/ 1143000 h 1400175"/>
                  <a:gd name="connsiteX21" fmla="*/ 38100 w 514350"/>
                  <a:gd name="connsiteY21" fmla="*/ 1247775 h 1400175"/>
                  <a:gd name="connsiteX22" fmla="*/ 38100 w 514350"/>
                  <a:gd name="connsiteY22" fmla="*/ 1362075 h 1400175"/>
                  <a:gd name="connsiteX23" fmla="*/ 38100 w 514350"/>
                  <a:gd name="connsiteY23" fmla="*/ 1400175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4350" h="1400175">
                    <a:moveTo>
                      <a:pt x="514350" y="0"/>
                    </a:moveTo>
                    <a:cubicBezTo>
                      <a:pt x="504031" y="54769"/>
                      <a:pt x="493712" y="109538"/>
                      <a:pt x="485775" y="152400"/>
                    </a:cubicBezTo>
                    <a:cubicBezTo>
                      <a:pt x="477838" y="195262"/>
                      <a:pt x="469900" y="222250"/>
                      <a:pt x="466725" y="257175"/>
                    </a:cubicBezTo>
                    <a:cubicBezTo>
                      <a:pt x="463550" y="292100"/>
                      <a:pt x="469900" y="331787"/>
                      <a:pt x="466725" y="361950"/>
                    </a:cubicBezTo>
                    <a:cubicBezTo>
                      <a:pt x="463550" y="392113"/>
                      <a:pt x="454025" y="414338"/>
                      <a:pt x="447675" y="438150"/>
                    </a:cubicBezTo>
                    <a:cubicBezTo>
                      <a:pt x="441325" y="461962"/>
                      <a:pt x="425450" y="485775"/>
                      <a:pt x="428625" y="504825"/>
                    </a:cubicBezTo>
                    <a:cubicBezTo>
                      <a:pt x="431800" y="523875"/>
                      <a:pt x="463550" y="539750"/>
                      <a:pt x="466725" y="552450"/>
                    </a:cubicBezTo>
                    <a:cubicBezTo>
                      <a:pt x="469900" y="565150"/>
                      <a:pt x="457200" y="577850"/>
                      <a:pt x="447675" y="581025"/>
                    </a:cubicBezTo>
                    <a:cubicBezTo>
                      <a:pt x="438150" y="584200"/>
                      <a:pt x="415925" y="566738"/>
                      <a:pt x="409575" y="571500"/>
                    </a:cubicBezTo>
                    <a:cubicBezTo>
                      <a:pt x="403225" y="576262"/>
                      <a:pt x="414338" y="592137"/>
                      <a:pt x="409575" y="609600"/>
                    </a:cubicBezTo>
                    <a:cubicBezTo>
                      <a:pt x="404812" y="627063"/>
                      <a:pt x="381000" y="676275"/>
                      <a:pt x="381000" y="676275"/>
                    </a:cubicBezTo>
                    <a:lnTo>
                      <a:pt x="381000" y="676275"/>
                    </a:lnTo>
                    <a:cubicBezTo>
                      <a:pt x="374650" y="671513"/>
                      <a:pt x="355600" y="649287"/>
                      <a:pt x="342900" y="647700"/>
                    </a:cubicBezTo>
                    <a:cubicBezTo>
                      <a:pt x="330200" y="646113"/>
                      <a:pt x="320675" y="647700"/>
                      <a:pt x="304800" y="666750"/>
                    </a:cubicBezTo>
                    <a:cubicBezTo>
                      <a:pt x="288925" y="685800"/>
                      <a:pt x="257175" y="735013"/>
                      <a:pt x="247650" y="762000"/>
                    </a:cubicBezTo>
                    <a:cubicBezTo>
                      <a:pt x="238125" y="788987"/>
                      <a:pt x="247650" y="828675"/>
                      <a:pt x="247650" y="828675"/>
                    </a:cubicBezTo>
                    <a:lnTo>
                      <a:pt x="247650" y="914400"/>
                    </a:lnTo>
                    <a:cubicBezTo>
                      <a:pt x="247650" y="941387"/>
                      <a:pt x="257175" y="966788"/>
                      <a:pt x="247650" y="990600"/>
                    </a:cubicBezTo>
                    <a:cubicBezTo>
                      <a:pt x="238125" y="1014413"/>
                      <a:pt x="212725" y="1036638"/>
                      <a:pt x="190500" y="1057275"/>
                    </a:cubicBezTo>
                    <a:cubicBezTo>
                      <a:pt x="168275" y="1077912"/>
                      <a:pt x="114300" y="1114425"/>
                      <a:pt x="114300" y="1114425"/>
                    </a:cubicBezTo>
                    <a:cubicBezTo>
                      <a:pt x="95250" y="1128713"/>
                      <a:pt x="88900" y="1120775"/>
                      <a:pt x="76200" y="1143000"/>
                    </a:cubicBezTo>
                    <a:cubicBezTo>
                      <a:pt x="63500" y="1165225"/>
                      <a:pt x="44450" y="1211263"/>
                      <a:pt x="38100" y="1247775"/>
                    </a:cubicBezTo>
                    <a:cubicBezTo>
                      <a:pt x="31750" y="1284287"/>
                      <a:pt x="38100" y="1362075"/>
                      <a:pt x="38100" y="1362075"/>
                    </a:cubicBezTo>
                    <a:cubicBezTo>
                      <a:pt x="38100" y="1387475"/>
                      <a:pt x="0" y="1393825"/>
                      <a:pt x="38100" y="1400175"/>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6" name="Freeform 65"/>
              <p:cNvSpPr/>
              <p:nvPr/>
            </p:nvSpPr>
            <p:spPr>
              <a:xfrm>
                <a:off x="8495210" y="2047760"/>
                <a:ext cx="201797" cy="114938"/>
              </a:xfrm>
              <a:custGeom>
                <a:avLst/>
                <a:gdLst>
                  <a:gd name="connsiteX0" fmla="*/ 200025 w 200025"/>
                  <a:gd name="connsiteY0" fmla="*/ 0 h 114300"/>
                  <a:gd name="connsiteX1" fmla="*/ 133350 w 200025"/>
                  <a:gd name="connsiteY1" fmla="*/ 47625 h 114300"/>
                  <a:gd name="connsiteX2" fmla="*/ 76200 w 200025"/>
                  <a:gd name="connsiteY2" fmla="*/ 38100 h 114300"/>
                  <a:gd name="connsiteX3" fmla="*/ 76200 w 200025"/>
                  <a:gd name="connsiteY3" fmla="*/ 76200 h 114300"/>
                  <a:gd name="connsiteX4" fmla="*/ 28575 w 200025"/>
                  <a:gd name="connsiteY4" fmla="*/ 95250 h 114300"/>
                  <a:gd name="connsiteX5" fmla="*/ 0 w 200025"/>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25" h="114300">
                    <a:moveTo>
                      <a:pt x="200025" y="0"/>
                    </a:moveTo>
                    <a:cubicBezTo>
                      <a:pt x="177006" y="20637"/>
                      <a:pt x="153987" y="41275"/>
                      <a:pt x="133350" y="47625"/>
                    </a:cubicBezTo>
                    <a:cubicBezTo>
                      <a:pt x="112713" y="53975"/>
                      <a:pt x="85725" y="33337"/>
                      <a:pt x="76200" y="38100"/>
                    </a:cubicBezTo>
                    <a:cubicBezTo>
                      <a:pt x="66675" y="42863"/>
                      <a:pt x="84137" y="66675"/>
                      <a:pt x="76200" y="76200"/>
                    </a:cubicBezTo>
                    <a:cubicBezTo>
                      <a:pt x="68263" y="85725"/>
                      <a:pt x="41275" y="88900"/>
                      <a:pt x="28575" y="95250"/>
                    </a:cubicBezTo>
                    <a:cubicBezTo>
                      <a:pt x="15875" y="101600"/>
                      <a:pt x="7937" y="107950"/>
                      <a:pt x="0" y="114300"/>
                    </a:cubicBezTo>
                  </a:path>
                </a:pathLst>
              </a:custGeom>
              <a:ln>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7" name="Freeform 66"/>
              <p:cNvSpPr/>
              <p:nvPr/>
            </p:nvSpPr>
            <p:spPr>
              <a:xfrm>
                <a:off x="1934392" y="2209221"/>
                <a:ext cx="708711" cy="857932"/>
              </a:xfrm>
              <a:custGeom>
                <a:avLst/>
                <a:gdLst>
                  <a:gd name="connsiteX0" fmla="*/ 0 w 709612"/>
                  <a:gd name="connsiteY0" fmla="*/ 0 h 857250"/>
                  <a:gd name="connsiteX1" fmla="*/ 114300 w 709612"/>
                  <a:gd name="connsiteY1" fmla="*/ 133350 h 857250"/>
                  <a:gd name="connsiteX2" fmla="*/ 238125 w 709612"/>
                  <a:gd name="connsiteY2" fmla="*/ 190500 h 857250"/>
                  <a:gd name="connsiteX3" fmla="*/ 381000 w 709612"/>
                  <a:gd name="connsiteY3" fmla="*/ 238125 h 857250"/>
                  <a:gd name="connsiteX4" fmla="*/ 571500 w 709612"/>
                  <a:gd name="connsiteY4" fmla="*/ 314325 h 857250"/>
                  <a:gd name="connsiteX5" fmla="*/ 638175 w 709612"/>
                  <a:gd name="connsiteY5" fmla="*/ 381000 h 857250"/>
                  <a:gd name="connsiteX6" fmla="*/ 676275 w 709612"/>
                  <a:gd name="connsiteY6" fmla="*/ 476250 h 857250"/>
                  <a:gd name="connsiteX7" fmla="*/ 676275 w 709612"/>
                  <a:gd name="connsiteY7" fmla="*/ 619125 h 857250"/>
                  <a:gd name="connsiteX8" fmla="*/ 676275 w 709612"/>
                  <a:gd name="connsiteY8" fmla="*/ 742950 h 857250"/>
                  <a:gd name="connsiteX9" fmla="*/ 704850 w 709612"/>
                  <a:gd name="connsiteY9" fmla="*/ 828675 h 857250"/>
                  <a:gd name="connsiteX10" fmla="*/ 704850 w 709612"/>
                  <a:gd name="connsiteY10" fmla="*/ 8572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612" h="857250">
                    <a:moveTo>
                      <a:pt x="0" y="0"/>
                    </a:moveTo>
                    <a:cubicBezTo>
                      <a:pt x="37306" y="50800"/>
                      <a:pt x="74613" y="101600"/>
                      <a:pt x="114300" y="133350"/>
                    </a:cubicBezTo>
                    <a:cubicBezTo>
                      <a:pt x="153988" y="165100"/>
                      <a:pt x="193675" y="173038"/>
                      <a:pt x="238125" y="190500"/>
                    </a:cubicBezTo>
                    <a:cubicBezTo>
                      <a:pt x="282575" y="207962"/>
                      <a:pt x="325438" y="217488"/>
                      <a:pt x="381000" y="238125"/>
                    </a:cubicBezTo>
                    <a:cubicBezTo>
                      <a:pt x="436563" y="258763"/>
                      <a:pt x="528638" y="290513"/>
                      <a:pt x="571500" y="314325"/>
                    </a:cubicBezTo>
                    <a:cubicBezTo>
                      <a:pt x="614363" y="338138"/>
                      <a:pt x="620712" y="354012"/>
                      <a:pt x="638175" y="381000"/>
                    </a:cubicBezTo>
                    <a:cubicBezTo>
                      <a:pt x="655638" y="407988"/>
                      <a:pt x="669925" y="436563"/>
                      <a:pt x="676275" y="476250"/>
                    </a:cubicBezTo>
                    <a:cubicBezTo>
                      <a:pt x="682625" y="515937"/>
                      <a:pt x="676275" y="619125"/>
                      <a:pt x="676275" y="619125"/>
                    </a:cubicBezTo>
                    <a:cubicBezTo>
                      <a:pt x="676275" y="663575"/>
                      <a:pt x="671513" y="708025"/>
                      <a:pt x="676275" y="742950"/>
                    </a:cubicBezTo>
                    <a:cubicBezTo>
                      <a:pt x="681038" y="777875"/>
                      <a:pt x="700088" y="809625"/>
                      <a:pt x="704850" y="828675"/>
                    </a:cubicBezTo>
                    <a:cubicBezTo>
                      <a:pt x="709612" y="847725"/>
                      <a:pt x="707231" y="852487"/>
                      <a:pt x="704850" y="857250"/>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8" name="Freeform 67"/>
              <p:cNvSpPr/>
              <p:nvPr/>
            </p:nvSpPr>
            <p:spPr>
              <a:xfrm>
                <a:off x="2000582" y="1314345"/>
                <a:ext cx="771671" cy="1554403"/>
              </a:xfrm>
              <a:custGeom>
                <a:avLst/>
                <a:gdLst>
                  <a:gd name="connsiteX0" fmla="*/ 0 w 771525"/>
                  <a:gd name="connsiteY0" fmla="*/ 0 h 1552575"/>
                  <a:gd name="connsiteX1" fmla="*/ 76200 w 771525"/>
                  <a:gd name="connsiteY1" fmla="*/ 9525 h 1552575"/>
                  <a:gd name="connsiteX2" fmla="*/ 133350 w 771525"/>
                  <a:gd name="connsiteY2" fmla="*/ 47625 h 1552575"/>
                  <a:gd name="connsiteX3" fmla="*/ 142875 w 771525"/>
                  <a:gd name="connsiteY3" fmla="*/ 114300 h 1552575"/>
                  <a:gd name="connsiteX4" fmla="*/ 228600 w 771525"/>
                  <a:gd name="connsiteY4" fmla="*/ 200025 h 1552575"/>
                  <a:gd name="connsiteX5" fmla="*/ 314325 w 771525"/>
                  <a:gd name="connsiteY5" fmla="*/ 276225 h 1552575"/>
                  <a:gd name="connsiteX6" fmla="*/ 419100 w 771525"/>
                  <a:gd name="connsiteY6" fmla="*/ 342900 h 1552575"/>
                  <a:gd name="connsiteX7" fmla="*/ 476250 w 771525"/>
                  <a:gd name="connsiteY7" fmla="*/ 400050 h 1552575"/>
                  <a:gd name="connsiteX8" fmla="*/ 552450 w 771525"/>
                  <a:gd name="connsiteY8" fmla="*/ 466725 h 1552575"/>
                  <a:gd name="connsiteX9" fmla="*/ 600075 w 771525"/>
                  <a:gd name="connsiteY9" fmla="*/ 476250 h 1552575"/>
                  <a:gd name="connsiteX10" fmla="*/ 685800 w 771525"/>
                  <a:gd name="connsiteY10" fmla="*/ 485775 h 1552575"/>
                  <a:gd name="connsiteX11" fmla="*/ 742950 w 771525"/>
                  <a:gd name="connsiteY11" fmla="*/ 533400 h 1552575"/>
                  <a:gd name="connsiteX12" fmla="*/ 733425 w 771525"/>
                  <a:gd name="connsiteY12" fmla="*/ 723900 h 1552575"/>
                  <a:gd name="connsiteX13" fmla="*/ 714375 w 771525"/>
                  <a:gd name="connsiteY13" fmla="*/ 838200 h 1552575"/>
                  <a:gd name="connsiteX14" fmla="*/ 638175 w 771525"/>
                  <a:gd name="connsiteY14" fmla="*/ 942975 h 1552575"/>
                  <a:gd name="connsiteX15" fmla="*/ 676275 w 771525"/>
                  <a:gd name="connsiteY15" fmla="*/ 1133475 h 1552575"/>
                  <a:gd name="connsiteX16" fmla="*/ 723900 w 771525"/>
                  <a:gd name="connsiteY16" fmla="*/ 1200150 h 1552575"/>
                  <a:gd name="connsiteX17" fmla="*/ 762000 w 771525"/>
                  <a:gd name="connsiteY17" fmla="*/ 1276350 h 1552575"/>
                  <a:gd name="connsiteX18" fmla="*/ 762000 w 771525"/>
                  <a:gd name="connsiteY18" fmla="*/ 1343025 h 1552575"/>
                  <a:gd name="connsiteX19" fmla="*/ 704850 w 771525"/>
                  <a:gd name="connsiteY19" fmla="*/ 1428750 h 1552575"/>
                  <a:gd name="connsiteX20" fmla="*/ 695325 w 771525"/>
                  <a:gd name="connsiteY20" fmla="*/ 1476375 h 1552575"/>
                  <a:gd name="connsiteX21" fmla="*/ 657225 w 771525"/>
                  <a:gd name="connsiteY21" fmla="*/ 1524000 h 1552575"/>
                  <a:gd name="connsiteX22" fmla="*/ 600075 w 771525"/>
                  <a:gd name="connsiteY22" fmla="*/ 1552575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1525" h="1552575">
                    <a:moveTo>
                      <a:pt x="0" y="0"/>
                    </a:moveTo>
                    <a:cubicBezTo>
                      <a:pt x="26987" y="794"/>
                      <a:pt x="53975" y="1588"/>
                      <a:pt x="76200" y="9525"/>
                    </a:cubicBezTo>
                    <a:cubicBezTo>
                      <a:pt x="98425" y="17463"/>
                      <a:pt x="122238" y="30163"/>
                      <a:pt x="133350" y="47625"/>
                    </a:cubicBezTo>
                    <a:cubicBezTo>
                      <a:pt x="144462" y="65087"/>
                      <a:pt x="127000" y="88900"/>
                      <a:pt x="142875" y="114300"/>
                    </a:cubicBezTo>
                    <a:cubicBezTo>
                      <a:pt x="158750" y="139700"/>
                      <a:pt x="200025" y="173038"/>
                      <a:pt x="228600" y="200025"/>
                    </a:cubicBezTo>
                    <a:cubicBezTo>
                      <a:pt x="257175" y="227013"/>
                      <a:pt x="282575" y="252413"/>
                      <a:pt x="314325" y="276225"/>
                    </a:cubicBezTo>
                    <a:cubicBezTo>
                      <a:pt x="346075" y="300037"/>
                      <a:pt x="392112" y="322262"/>
                      <a:pt x="419100" y="342900"/>
                    </a:cubicBezTo>
                    <a:cubicBezTo>
                      <a:pt x="446088" y="363538"/>
                      <a:pt x="454025" y="379413"/>
                      <a:pt x="476250" y="400050"/>
                    </a:cubicBezTo>
                    <a:cubicBezTo>
                      <a:pt x="498475" y="420687"/>
                      <a:pt x="531813" y="454025"/>
                      <a:pt x="552450" y="466725"/>
                    </a:cubicBezTo>
                    <a:cubicBezTo>
                      <a:pt x="573087" y="479425"/>
                      <a:pt x="577850" y="473075"/>
                      <a:pt x="600075" y="476250"/>
                    </a:cubicBezTo>
                    <a:cubicBezTo>
                      <a:pt x="622300" y="479425"/>
                      <a:pt x="661988" y="476250"/>
                      <a:pt x="685800" y="485775"/>
                    </a:cubicBezTo>
                    <a:cubicBezTo>
                      <a:pt x="709613" y="495300"/>
                      <a:pt x="735013" y="493713"/>
                      <a:pt x="742950" y="533400"/>
                    </a:cubicBezTo>
                    <a:cubicBezTo>
                      <a:pt x="750887" y="573087"/>
                      <a:pt x="738187" y="673100"/>
                      <a:pt x="733425" y="723900"/>
                    </a:cubicBezTo>
                    <a:cubicBezTo>
                      <a:pt x="728663" y="774700"/>
                      <a:pt x="730250" y="801688"/>
                      <a:pt x="714375" y="838200"/>
                    </a:cubicBezTo>
                    <a:cubicBezTo>
                      <a:pt x="698500" y="874713"/>
                      <a:pt x="644525" y="893762"/>
                      <a:pt x="638175" y="942975"/>
                    </a:cubicBezTo>
                    <a:cubicBezTo>
                      <a:pt x="631825" y="992188"/>
                      <a:pt x="661988" y="1090613"/>
                      <a:pt x="676275" y="1133475"/>
                    </a:cubicBezTo>
                    <a:cubicBezTo>
                      <a:pt x="690562" y="1176337"/>
                      <a:pt x="709613" y="1176338"/>
                      <a:pt x="723900" y="1200150"/>
                    </a:cubicBezTo>
                    <a:cubicBezTo>
                      <a:pt x="738187" y="1223962"/>
                      <a:pt x="755650" y="1252538"/>
                      <a:pt x="762000" y="1276350"/>
                    </a:cubicBezTo>
                    <a:cubicBezTo>
                      <a:pt x="768350" y="1300162"/>
                      <a:pt x="771525" y="1317625"/>
                      <a:pt x="762000" y="1343025"/>
                    </a:cubicBezTo>
                    <a:cubicBezTo>
                      <a:pt x="752475" y="1368425"/>
                      <a:pt x="715962" y="1406525"/>
                      <a:pt x="704850" y="1428750"/>
                    </a:cubicBezTo>
                    <a:cubicBezTo>
                      <a:pt x="693738" y="1450975"/>
                      <a:pt x="703262" y="1460500"/>
                      <a:pt x="695325" y="1476375"/>
                    </a:cubicBezTo>
                    <a:cubicBezTo>
                      <a:pt x="687388" y="1492250"/>
                      <a:pt x="673100" y="1511300"/>
                      <a:pt x="657225" y="1524000"/>
                    </a:cubicBezTo>
                    <a:cubicBezTo>
                      <a:pt x="641350" y="1536700"/>
                      <a:pt x="620712" y="1544637"/>
                      <a:pt x="600075" y="1552575"/>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69" name="Freeform 68"/>
              <p:cNvSpPr/>
              <p:nvPr/>
            </p:nvSpPr>
            <p:spPr>
              <a:xfrm>
                <a:off x="1848831" y="1723471"/>
                <a:ext cx="550501" cy="299660"/>
              </a:xfrm>
              <a:custGeom>
                <a:avLst/>
                <a:gdLst>
                  <a:gd name="connsiteX0" fmla="*/ 0 w 552450"/>
                  <a:gd name="connsiteY0" fmla="*/ 300037 h 300037"/>
                  <a:gd name="connsiteX1" fmla="*/ 114300 w 552450"/>
                  <a:gd name="connsiteY1" fmla="*/ 185737 h 300037"/>
                  <a:gd name="connsiteX2" fmla="*/ 209550 w 552450"/>
                  <a:gd name="connsiteY2" fmla="*/ 166687 h 300037"/>
                  <a:gd name="connsiteX3" fmla="*/ 247650 w 552450"/>
                  <a:gd name="connsiteY3" fmla="*/ 138112 h 300037"/>
                  <a:gd name="connsiteX4" fmla="*/ 266700 w 552450"/>
                  <a:gd name="connsiteY4" fmla="*/ 90487 h 300037"/>
                  <a:gd name="connsiteX5" fmla="*/ 361950 w 552450"/>
                  <a:gd name="connsiteY5" fmla="*/ 80962 h 300037"/>
                  <a:gd name="connsiteX6" fmla="*/ 428625 w 552450"/>
                  <a:gd name="connsiteY6" fmla="*/ 33337 h 300037"/>
                  <a:gd name="connsiteX7" fmla="*/ 523875 w 552450"/>
                  <a:gd name="connsiteY7" fmla="*/ 4762 h 300037"/>
                  <a:gd name="connsiteX8" fmla="*/ 552450 w 552450"/>
                  <a:gd name="connsiteY8" fmla="*/ 4762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450" h="300037">
                    <a:moveTo>
                      <a:pt x="0" y="300037"/>
                    </a:moveTo>
                    <a:cubicBezTo>
                      <a:pt x="39687" y="253999"/>
                      <a:pt x="79375" y="207962"/>
                      <a:pt x="114300" y="185737"/>
                    </a:cubicBezTo>
                    <a:cubicBezTo>
                      <a:pt x="149225" y="163512"/>
                      <a:pt x="187325" y="174625"/>
                      <a:pt x="209550" y="166687"/>
                    </a:cubicBezTo>
                    <a:cubicBezTo>
                      <a:pt x="231775" y="158750"/>
                      <a:pt x="238125" y="150812"/>
                      <a:pt x="247650" y="138112"/>
                    </a:cubicBezTo>
                    <a:cubicBezTo>
                      <a:pt x="257175" y="125412"/>
                      <a:pt x="247650" y="100012"/>
                      <a:pt x="266700" y="90487"/>
                    </a:cubicBezTo>
                    <a:cubicBezTo>
                      <a:pt x="285750" y="80962"/>
                      <a:pt x="334963" y="90487"/>
                      <a:pt x="361950" y="80962"/>
                    </a:cubicBezTo>
                    <a:cubicBezTo>
                      <a:pt x="388937" y="71437"/>
                      <a:pt x="401638" y="46037"/>
                      <a:pt x="428625" y="33337"/>
                    </a:cubicBezTo>
                    <a:cubicBezTo>
                      <a:pt x="455612" y="20637"/>
                      <a:pt x="503238" y="9524"/>
                      <a:pt x="523875" y="4762"/>
                    </a:cubicBezTo>
                    <a:cubicBezTo>
                      <a:pt x="544512" y="0"/>
                      <a:pt x="552450" y="4762"/>
                      <a:pt x="552450" y="4762"/>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0" name="Freeform 69"/>
              <p:cNvSpPr/>
              <p:nvPr/>
            </p:nvSpPr>
            <p:spPr>
              <a:xfrm>
                <a:off x="3429303" y="1657792"/>
                <a:ext cx="610234" cy="1455885"/>
              </a:xfrm>
              <a:custGeom>
                <a:avLst/>
                <a:gdLst>
                  <a:gd name="connsiteX0" fmla="*/ 0 w 609600"/>
                  <a:gd name="connsiteY0" fmla="*/ 0 h 1455738"/>
                  <a:gd name="connsiteX1" fmla="*/ 95250 w 609600"/>
                  <a:gd name="connsiteY1" fmla="*/ 114300 h 1455738"/>
                  <a:gd name="connsiteX2" fmla="*/ 104775 w 609600"/>
                  <a:gd name="connsiteY2" fmla="*/ 276225 h 1455738"/>
                  <a:gd name="connsiteX3" fmla="*/ 123825 w 609600"/>
                  <a:gd name="connsiteY3" fmla="*/ 333375 h 1455738"/>
                  <a:gd name="connsiteX4" fmla="*/ 161925 w 609600"/>
                  <a:gd name="connsiteY4" fmla="*/ 466725 h 1455738"/>
                  <a:gd name="connsiteX5" fmla="*/ 161925 w 609600"/>
                  <a:gd name="connsiteY5" fmla="*/ 590550 h 1455738"/>
                  <a:gd name="connsiteX6" fmla="*/ 200025 w 609600"/>
                  <a:gd name="connsiteY6" fmla="*/ 733425 h 1455738"/>
                  <a:gd name="connsiteX7" fmla="*/ 209550 w 609600"/>
                  <a:gd name="connsiteY7" fmla="*/ 866775 h 1455738"/>
                  <a:gd name="connsiteX8" fmla="*/ 314325 w 609600"/>
                  <a:gd name="connsiteY8" fmla="*/ 1038225 h 1455738"/>
                  <a:gd name="connsiteX9" fmla="*/ 457200 w 609600"/>
                  <a:gd name="connsiteY9" fmla="*/ 1152525 h 1455738"/>
                  <a:gd name="connsiteX10" fmla="*/ 495300 w 609600"/>
                  <a:gd name="connsiteY10" fmla="*/ 1266825 h 1455738"/>
                  <a:gd name="connsiteX11" fmla="*/ 542925 w 609600"/>
                  <a:gd name="connsiteY11" fmla="*/ 1381125 h 1455738"/>
                  <a:gd name="connsiteX12" fmla="*/ 581025 w 609600"/>
                  <a:gd name="connsiteY12" fmla="*/ 1409700 h 1455738"/>
                  <a:gd name="connsiteX13" fmla="*/ 609600 w 609600"/>
                  <a:gd name="connsiteY13" fmla="*/ 1438275 h 145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600" h="1455738">
                    <a:moveTo>
                      <a:pt x="0" y="0"/>
                    </a:moveTo>
                    <a:cubicBezTo>
                      <a:pt x="38894" y="34131"/>
                      <a:pt x="77788" y="68263"/>
                      <a:pt x="95250" y="114300"/>
                    </a:cubicBezTo>
                    <a:cubicBezTo>
                      <a:pt x="112712" y="160337"/>
                      <a:pt x="100013" y="239713"/>
                      <a:pt x="104775" y="276225"/>
                    </a:cubicBezTo>
                    <a:cubicBezTo>
                      <a:pt x="109538" y="312738"/>
                      <a:pt x="114300" y="301625"/>
                      <a:pt x="123825" y="333375"/>
                    </a:cubicBezTo>
                    <a:cubicBezTo>
                      <a:pt x="133350" y="365125"/>
                      <a:pt x="155575" y="423863"/>
                      <a:pt x="161925" y="466725"/>
                    </a:cubicBezTo>
                    <a:cubicBezTo>
                      <a:pt x="168275" y="509587"/>
                      <a:pt x="155575" y="546100"/>
                      <a:pt x="161925" y="590550"/>
                    </a:cubicBezTo>
                    <a:cubicBezTo>
                      <a:pt x="168275" y="635000"/>
                      <a:pt x="192088" y="687388"/>
                      <a:pt x="200025" y="733425"/>
                    </a:cubicBezTo>
                    <a:cubicBezTo>
                      <a:pt x="207962" y="779462"/>
                      <a:pt x="190500" y="815975"/>
                      <a:pt x="209550" y="866775"/>
                    </a:cubicBezTo>
                    <a:cubicBezTo>
                      <a:pt x="228600" y="917575"/>
                      <a:pt x="273050" y="990600"/>
                      <a:pt x="314325" y="1038225"/>
                    </a:cubicBezTo>
                    <a:cubicBezTo>
                      <a:pt x="355600" y="1085850"/>
                      <a:pt x="427038" y="1114425"/>
                      <a:pt x="457200" y="1152525"/>
                    </a:cubicBezTo>
                    <a:cubicBezTo>
                      <a:pt x="487362" y="1190625"/>
                      <a:pt x="481013" y="1228725"/>
                      <a:pt x="495300" y="1266825"/>
                    </a:cubicBezTo>
                    <a:cubicBezTo>
                      <a:pt x="509587" y="1304925"/>
                      <a:pt x="528638" y="1357313"/>
                      <a:pt x="542925" y="1381125"/>
                    </a:cubicBezTo>
                    <a:cubicBezTo>
                      <a:pt x="557212" y="1404937"/>
                      <a:pt x="569913" y="1400175"/>
                      <a:pt x="581025" y="1409700"/>
                    </a:cubicBezTo>
                    <a:cubicBezTo>
                      <a:pt x="592138" y="1419225"/>
                      <a:pt x="600075" y="1455738"/>
                      <a:pt x="609600" y="14382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1" name="Freeform 70"/>
              <p:cNvSpPr/>
              <p:nvPr/>
            </p:nvSpPr>
            <p:spPr>
              <a:xfrm>
                <a:off x="3798995" y="1753574"/>
                <a:ext cx="791044" cy="1286214"/>
              </a:xfrm>
              <a:custGeom>
                <a:avLst/>
                <a:gdLst>
                  <a:gd name="connsiteX0" fmla="*/ 20637 w 792162"/>
                  <a:gd name="connsiteY0" fmla="*/ 0 h 1285875"/>
                  <a:gd name="connsiteX1" fmla="*/ 1587 w 792162"/>
                  <a:gd name="connsiteY1" fmla="*/ 66675 h 1285875"/>
                  <a:gd name="connsiteX2" fmla="*/ 30162 w 792162"/>
                  <a:gd name="connsiteY2" fmla="*/ 161925 h 1285875"/>
                  <a:gd name="connsiteX3" fmla="*/ 77787 w 792162"/>
                  <a:gd name="connsiteY3" fmla="*/ 180975 h 1285875"/>
                  <a:gd name="connsiteX4" fmla="*/ 115887 w 792162"/>
                  <a:gd name="connsiteY4" fmla="*/ 285750 h 1285875"/>
                  <a:gd name="connsiteX5" fmla="*/ 163512 w 792162"/>
                  <a:gd name="connsiteY5" fmla="*/ 371475 h 1285875"/>
                  <a:gd name="connsiteX6" fmla="*/ 220662 w 792162"/>
                  <a:gd name="connsiteY6" fmla="*/ 457200 h 1285875"/>
                  <a:gd name="connsiteX7" fmla="*/ 249237 w 792162"/>
                  <a:gd name="connsiteY7" fmla="*/ 466725 h 1285875"/>
                  <a:gd name="connsiteX8" fmla="*/ 306387 w 792162"/>
                  <a:gd name="connsiteY8" fmla="*/ 438150 h 1285875"/>
                  <a:gd name="connsiteX9" fmla="*/ 401637 w 792162"/>
                  <a:gd name="connsiteY9" fmla="*/ 476250 h 1285875"/>
                  <a:gd name="connsiteX10" fmla="*/ 487362 w 792162"/>
                  <a:gd name="connsiteY10" fmla="*/ 523875 h 1285875"/>
                  <a:gd name="connsiteX11" fmla="*/ 525462 w 792162"/>
                  <a:gd name="connsiteY11" fmla="*/ 609600 h 1285875"/>
                  <a:gd name="connsiteX12" fmla="*/ 620712 w 792162"/>
                  <a:gd name="connsiteY12" fmla="*/ 723900 h 1285875"/>
                  <a:gd name="connsiteX13" fmla="*/ 649287 w 792162"/>
                  <a:gd name="connsiteY13" fmla="*/ 866775 h 1285875"/>
                  <a:gd name="connsiteX14" fmla="*/ 658812 w 792162"/>
                  <a:gd name="connsiteY14" fmla="*/ 1019175 h 1285875"/>
                  <a:gd name="connsiteX15" fmla="*/ 706437 w 792162"/>
                  <a:gd name="connsiteY15" fmla="*/ 1104900 h 1285875"/>
                  <a:gd name="connsiteX16" fmla="*/ 763587 w 792162"/>
                  <a:gd name="connsiteY16" fmla="*/ 1219200 h 1285875"/>
                  <a:gd name="connsiteX17" fmla="*/ 792162 w 792162"/>
                  <a:gd name="connsiteY17" fmla="*/ 1285875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2162" h="1285875">
                    <a:moveTo>
                      <a:pt x="20637" y="0"/>
                    </a:moveTo>
                    <a:cubicBezTo>
                      <a:pt x="10318" y="19844"/>
                      <a:pt x="0" y="39688"/>
                      <a:pt x="1587" y="66675"/>
                    </a:cubicBezTo>
                    <a:cubicBezTo>
                      <a:pt x="3174" y="93662"/>
                      <a:pt x="17462" y="142875"/>
                      <a:pt x="30162" y="161925"/>
                    </a:cubicBezTo>
                    <a:cubicBezTo>
                      <a:pt x="42862" y="180975"/>
                      <a:pt x="63500" y="160338"/>
                      <a:pt x="77787" y="180975"/>
                    </a:cubicBezTo>
                    <a:cubicBezTo>
                      <a:pt x="92074" y="201612"/>
                      <a:pt x="101600" y="254000"/>
                      <a:pt x="115887" y="285750"/>
                    </a:cubicBezTo>
                    <a:cubicBezTo>
                      <a:pt x="130175" y="317500"/>
                      <a:pt x="146050" y="342900"/>
                      <a:pt x="163512" y="371475"/>
                    </a:cubicBezTo>
                    <a:cubicBezTo>
                      <a:pt x="180974" y="400050"/>
                      <a:pt x="206375" y="441325"/>
                      <a:pt x="220662" y="457200"/>
                    </a:cubicBezTo>
                    <a:cubicBezTo>
                      <a:pt x="234950" y="473075"/>
                      <a:pt x="234950" y="469900"/>
                      <a:pt x="249237" y="466725"/>
                    </a:cubicBezTo>
                    <a:cubicBezTo>
                      <a:pt x="263524" y="463550"/>
                      <a:pt x="280987" y="436563"/>
                      <a:pt x="306387" y="438150"/>
                    </a:cubicBezTo>
                    <a:cubicBezTo>
                      <a:pt x="331787" y="439738"/>
                      <a:pt x="371475" y="461963"/>
                      <a:pt x="401637" y="476250"/>
                    </a:cubicBezTo>
                    <a:cubicBezTo>
                      <a:pt x="431799" y="490537"/>
                      <a:pt x="466725" y="501650"/>
                      <a:pt x="487362" y="523875"/>
                    </a:cubicBezTo>
                    <a:cubicBezTo>
                      <a:pt x="507999" y="546100"/>
                      <a:pt x="503237" y="576263"/>
                      <a:pt x="525462" y="609600"/>
                    </a:cubicBezTo>
                    <a:cubicBezTo>
                      <a:pt x="547687" y="642937"/>
                      <a:pt x="600075" y="681038"/>
                      <a:pt x="620712" y="723900"/>
                    </a:cubicBezTo>
                    <a:cubicBezTo>
                      <a:pt x="641349" y="766762"/>
                      <a:pt x="642937" y="817562"/>
                      <a:pt x="649287" y="866775"/>
                    </a:cubicBezTo>
                    <a:cubicBezTo>
                      <a:pt x="655637" y="915988"/>
                      <a:pt x="649287" y="979488"/>
                      <a:pt x="658812" y="1019175"/>
                    </a:cubicBezTo>
                    <a:cubicBezTo>
                      <a:pt x="668337" y="1058863"/>
                      <a:pt x="688975" y="1071563"/>
                      <a:pt x="706437" y="1104900"/>
                    </a:cubicBezTo>
                    <a:cubicBezTo>
                      <a:pt x="723899" y="1138237"/>
                      <a:pt x="749300" y="1189038"/>
                      <a:pt x="763587" y="1219200"/>
                    </a:cubicBezTo>
                    <a:cubicBezTo>
                      <a:pt x="777874" y="1249362"/>
                      <a:pt x="763587" y="1268413"/>
                      <a:pt x="792162" y="128587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2" name="Freeform 71"/>
              <p:cNvSpPr/>
              <p:nvPr/>
            </p:nvSpPr>
            <p:spPr>
              <a:xfrm>
                <a:off x="3971733" y="1646845"/>
                <a:ext cx="513371" cy="827829"/>
              </a:xfrm>
              <a:custGeom>
                <a:avLst/>
                <a:gdLst>
                  <a:gd name="connsiteX0" fmla="*/ 0 w 512762"/>
                  <a:gd name="connsiteY0" fmla="*/ 0 h 827087"/>
                  <a:gd name="connsiteX1" fmla="*/ 171450 w 512762"/>
                  <a:gd name="connsiteY1" fmla="*/ 104775 h 827087"/>
                  <a:gd name="connsiteX2" fmla="*/ 257175 w 512762"/>
                  <a:gd name="connsiteY2" fmla="*/ 152400 h 827087"/>
                  <a:gd name="connsiteX3" fmla="*/ 285750 w 512762"/>
                  <a:gd name="connsiteY3" fmla="*/ 257175 h 827087"/>
                  <a:gd name="connsiteX4" fmla="*/ 238125 w 512762"/>
                  <a:gd name="connsiteY4" fmla="*/ 304800 h 827087"/>
                  <a:gd name="connsiteX5" fmla="*/ 276225 w 512762"/>
                  <a:gd name="connsiteY5" fmla="*/ 400050 h 827087"/>
                  <a:gd name="connsiteX6" fmla="*/ 361950 w 512762"/>
                  <a:gd name="connsiteY6" fmla="*/ 533400 h 827087"/>
                  <a:gd name="connsiteX7" fmla="*/ 457200 w 512762"/>
                  <a:gd name="connsiteY7" fmla="*/ 657225 h 827087"/>
                  <a:gd name="connsiteX8" fmla="*/ 485775 w 512762"/>
                  <a:gd name="connsiteY8" fmla="*/ 685800 h 827087"/>
                  <a:gd name="connsiteX9" fmla="*/ 504825 w 512762"/>
                  <a:gd name="connsiteY9" fmla="*/ 723900 h 827087"/>
                  <a:gd name="connsiteX10" fmla="*/ 504825 w 512762"/>
                  <a:gd name="connsiteY10" fmla="*/ 771525 h 827087"/>
                  <a:gd name="connsiteX11" fmla="*/ 504825 w 512762"/>
                  <a:gd name="connsiteY11" fmla="*/ 819150 h 827087"/>
                  <a:gd name="connsiteX12" fmla="*/ 457200 w 512762"/>
                  <a:gd name="connsiteY12" fmla="*/ 819150 h 82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762" h="827087">
                    <a:moveTo>
                      <a:pt x="0" y="0"/>
                    </a:moveTo>
                    <a:lnTo>
                      <a:pt x="171450" y="104775"/>
                    </a:lnTo>
                    <a:cubicBezTo>
                      <a:pt x="214312" y="130175"/>
                      <a:pt x="238125" y="127000"/>
                      <a:pt x="257175" y="152400"/>
                    </a:cubicBezTo>
                    <a:cubicBezTo>
                      <a:pt x="276225" y="177800"/>
                      <a:pt x="288925" y="231775"/>
                      <a:pt x="285750" y="257175"/>
                    </a:cubicBezTo>
                    <a:cubicBezTo>
                      <a:pt x="282575" y="282575"/>
                      <a:pt x="239713" y="280987"/>
                      <a:pt x="238125" y="304800"/>
                    </a:cubicBezTo>
                    <a:cubicBezTo>
                      <a:pt x="236537" y="328613"/>
                      <a:pt x="255588" y="361950"/>
                      <a:pt x="276225" y="400050"/>
                    </a:cubicBezTo>
                    <a:cubicBezTo>
                      <a:pt x="296862" y="438150"/>
                      <a:pt x="331788" y="490538"/>
                      <a:pt x="361950" y="533400"/>
                    </a:cubicBezTo>
                    <a:cubicBezTo>
                      <a:pt x="392112" y="576262"/>
                      <a:pt x="436562" y="631825"/>
                      <a:pt x="457200" y="657225"/>
                    </a:cubicBezTo>
                    <a:cubicBezTo>
                      <a:pt x="477838" y="682625"/>
                      <a:pt x="477838" y="674688"/>
                      <a:pt x="485775" y="685800"/>
                    </a:cubicBezTo>
                    <a:cubicBezTo>
                      <a:pt x="493713" y="696913"/>
                      <a:pt x="501650" y="709613"/>
                      <a:pt x="504825" y="723900"/>
                    </a:cubicBezTo>
                    <a:cubicBezTo>
                      <a:pt x="508000" y="738187"/>
                      <a:pt x="504825" y="771525"/>
                      <a:pt x="504825" y="771525"/>
                    </a:cubicBezTo>
                    <a:cubicBezTo>
                      <a:pt x="504825" y="787400"/>
                      <a:pt x="512762" y="811213"/>
                      <a:pt x="504825" y="819150"/>
                    </a:cubicBezTo>
                    <a:cubicBezTo>
                      <a:pt x="496888" y="827087"/>
                      <a:pt x="457200" y="819150"/>
                      <a:pt x="457200" y="81915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3" name="Freeform 72"/>
              <p:cNvSpPr/>
              <p:nvPr/>
            </p:nvSpPr>
            <p:spPr>
              <a:xfrm>
                <a:off x="4209047" y="1371814"/>
                <a:ext cx="100091" cy="428282"/>
              </a:xfrm>
              <a:custGeom>
                <a:avLst/>
                <a:gdLst>
                  <a:gd name="connsiteX0" fmla="*/ 95250 w 100012"/>
                  <a:gd name="connsiteY0" fmla="*/ 0 h 428625"/>
                  <a:gd name="connsiteX1" fmla="*/ 95250 w 100012"/>
                  <a:gd name="connsiteY1" fmla="*/ 104775 h 428625"/>
                  <a:gd name="connsiteX2" fmla="*/ 66675 w 100012"/>
                  <a:gd name="connsiteY2" fmla="*/ 200025 h 428625"/>
                  <a:gd name="connsiteX3" fmla="*/ 76200 w 100012"/>
                  <a:gd name="connsiteY3" fmla="*/ 285750 h 428625"/>
                  <a:gd name="connsiteX4" fmla="*/ 28575 w 100012"/>
                  <a:gd name="connsiteY4" fmla="*/ 361950 h 428625"/>
                  <a:gd name="connsiteX5" fmla="*/ 0 w 100012"/>
                  <a:gd name="connsiteY5" fmla="*/ 4286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428625">
                    <a:moveTo>
                      <a:pt x="95250" y="0"/>
                    </a:moveTo>
                    <a:cubicBezTo>
                      <a:pt x="97631" y="35719"/>
                      <a:pt x="100012" y="71438"/>
                      <a:pt x="95250" y="104775"/>
                    </a:cubicBezTo>
                    <a:cubicBezTo>
                      <a:pt x="90488" y="138112"/>
                      <a:pt x="69850" y="169862"/>
                      <a:pt x="66675" y="200025"/>
                    </a:cubicBezTo>
                    <a:cubicBezTo>
                      <a:pt x="63500" y="230188"/>
                      <a:pt x="82550" y="258763"/>
                      <a:pt x="76200" y="285750"/>
                    </a:cubicBezTo>
                    <a:cubicBezTo>
                      <a:pt x="69850" y="312737"/>
                      <a:pt x="41275" y="338138"/>
                      <a:pt x="28575" y="361950"/>
                    </a:cubicBezTo>
                    <a:cubicBezTo>
                      <a:pt x="15875" y="385763"/>
                      <a:pt x="7937" y="407194"/>
                      <a:pt x="0" y="428625"/>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4" name="Freeform 73"/>
              <p:cNvSpPr/>
              <p:nvPr/>
            </p:nvSpPr>
            <p:spPr>
              <a:xfrm>
                <a:off x="4535150" y="1371814"/>
                <a:ext cx="256685" cy="894876"/>
              </a:xfrm>
              <a:custGeom>
                <a:avLst/>
                <a:gdLst>
                  <a:gd name="connsiteX0" fmla="*/ 0 w 257175"/>
                  <a:gd name="connsiteY0" fmla="*/ 0 h 895350"/>
                  <a:gd name="connsiteX1" fmla="*/ 85725 w 257175"/>
                  <a:gd name="connsiteY1" fmla="*/ 66675 h 895350"/>
                  <a:gd name="connsiteX2" fmla="*/ 95250 w 257175"/>
                  <a:gd name="connsiteY2" fmla="*/ 152400 h 895350"/>
                  <a:gd name="connsiteX3" fmla="*/ 76200 w 257175"/>
                  <a:gd name="connsiteY3" fmla="*/ 219075 h 895350"/>
                  <a:gd name="connsiteX4" fmla="*/ 66675 w 257175"/>
                  <a:gd name="connsiteY4" fmla="*/ 295275 h 895350"/>
                  <a:gd name="connsiteX5" fmla="*/ 104775 w 257175"/>
                  <a:gd name="connsiteY5" fmla="*/ 381000 h 895350"/>
                  <a:gd name="connsiteX6" fmla="*/ 104775 w 257175"/>
                  <a:gd name="connsiteY6" fmla="*/ 438150 h 895350"/>
                  <a:gd name="connsiteX7" fmla="*/ 161925 w 257175"/>
                  <a:gd name="connsiteY7" fmla="*/ 504825 h 895350"/>
                  <a:gd name="connsiteX8" fmla="*/ 161925 w 257175"/>
                  <a:gd name="connsiteY8" fmla="*/ 542925 h 895350"/>
                  <a:gd name="connsiteX9" fmla="*/ 161925 w 257175"/>
                  <a:gd name="connsiteY9" fmla="*/ 647700 h 895350"/>
                  <a:gd name="connsiteX10" fmla="*/ 200025 w 257175"/>
                  <a:gd name="connsiteY10" fmla="*/ 752475 h 895350"/>
                  <a:gd name="connsiteX11" fmla="*/ 257175 w 257175"/>
                  <a:gd name="connsiteY11" fmla="*/ 895350 h 895350"/>
                  <a:gd name="connsiteX12" fmla="*/ 257175 w 257175"/>
                  <a:gd name="connsiteY12" fmla="*/ 895350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75" h="895350">
                    <a:moveTo>
                      <a:pt x="0" y="0"/>
                    </a:moveTo>
                    <a:cubicBezTo>
                      <a:pt x="34925" y="20637"/>
                      <a:pt x="69850" y="41275"/>
                      <a:pt x="85725" y="66675"/>
                    </a:cubicBezTo>
                    <a:cubicBezTo>
                      <a:pt x="101600" y="92075"/>
                      <a:pt x="96838" y="127000"/>
                      <a:pt x="95250" y="152400"/>
                    </a:cubicBezTo>
                    <a:cubicBezTo>
                      <a:pt x="93663" y="177800"/>
                      <a:pt x="80962" y="195263"/>
                      <a:pt x="76200" y="219075"/>
                    </a:cubicBezTo>
                    <a:cubicBezTo>
                      <a:pt x="71438" y="242887"/>
                      <a:pt x="61913" y="268288"/>
                      <a:pt x="66675" y="295275"/>
                    </a:cubicBezTo>
                    <a:cubicBezTo>
                      <a:pt x="71437" y="322262"/>
                      <a:pt x="98425" y="357188"/>
                      <a:pt x="104775" y="381000"/>
                    </a:cubicBezTo>
                    <a:cubicBezTo>
                      <a:pt x="111125" y="404812"/>
                      <a:pt x="95250" y="417513"/>
                      <a:pt x="104775" y="438150"/>
                    </a:cubicBezTo>
                    <a:cubicBezTo>
                      <a:pt x="114300" y="458787"/>
                      <a:pt x="152400" y="487363"/>
                      <a:pt x="161925" y="504825"/>
                    </a:cubicBezTo>
                    <a:cubicBezTo>
                      <a:pt x="171450" y="522288"/>
                      <a:pt x="161925" y="542925"/>
                      <a:pt x="161925" y="542925"/>
                    </a:cubicBezTo>
                    <a:cubicBezTo>
                      <a:pt x="161925" y="566737"/>
                      <a:pt x="155575" y="612775"/>
                      <a:pt x="161925" y="647700"/>
                    </a:cubicBezTo>
                    <a:cubicBezTo>
                      <a:pt x="168275" y="682625"/>
                      <a:pt x="184150" y="711200"/>
                      <a:pt x="200025" y="752475"/>
                    </a:cubicBezTo>
                    <a:cubicBezTo>
                      <a:pt x="215900" y="793750"/>
                      <a:pt x="257175" y="895350"/>
                      <a:pt x="257175" y="895350"/>
                    </a:cubicBezTo>
                    <a:lnTo>
                      <a:pt x="257175" y="89535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5" name="Freeform 74"/>
              <p:cNvSpPr/>
              <p:nvPr/>
            </p:nvSpPr>
            <p:spPr>
              <a:xfrm>
                <a:off x="4467346" y="1363604"/>
                <a:ext cx="928265" cy="1086440"/>
              </a:xfrm>
              <a:custGeom>
                <a:avLst/>
                <a:gdLst>
                  <a:gd name="connsiteX0" fmla="*/ 895350 w 927100"/>
                  <a:gd name="connsiteY0" fmla="*/ 0 h 1085850"/>
                  <a:gd name="connsiteX1" fmla="*/ 914400 w 927100"/>
                  <a:gd name="connsiteY1" fmla="*/ 114300 h 1085850"/>
                  <a:gd name="connsiteX2" fmla="*/ 819150 w 927100"/>
                  <a:gd name="connsiteY2" fmla="*/ 152400 h 1085850"/>
                  <a:gd name="connsiteX3" fmla="*/ 723900 w 927100"/>
                  <a:gd name="connsiteY3" fmla="*/ 228600 h 1085850"/>
                  <a:gd name="connsiteX4" fmla="*/ 714375 w 927100"/>
                  <a:gd name="connsiteY4" fmla="*/ 304800 h 1085850"/>
                  <a:gd name="connsiteX5" fmla="*/ 685800 w 927100"/>
                  <a:gd name="connsiteY5" fmla="*/ 371475 h 1085850"/>
                  <a:gd name="connsiteX6" fmla="*/ 609600 w 927100"/>
                  <a:gd name="connsiteY6" fmla="*/ 428625 h 1085850"/>
                  <a:gd name="connsiteX7" fmla="*/ 600075 w 927100"/>
                  <a:gd name="connsiteY7" fmla="*/ 495300 h 1085850"/>
                  <a:gd name="connsiteX8" fmla="*/ 542925 w 927100"/>
                  <a:gd name="connsiteY8" fmla="*/ 590550 h 1085850"/>
                  <a:gd name="connsiteX9" fmla="*/ 495300 w 927100"/>
                  <a:gd name="connsiteY9" fmla="*/ 657225 h 1085850"/>
                  <a:gd name="connsiteX10" fmla="*/ 438150 w 927100"/>
                  <a:gd name="connsiteY10" fmla="*/ 676275 h 1085850"/>
                  <a:gd name="connsiteX11" fmla="*/ 409575 w 927100"/>
                  <a:gd name="connsiteY11" fmla="*/ 742950 h 1085850"/>
                  <a:gd name="connsiteX12" fmla="*/ 409575 w 927100"/>
                  <a:gd name="connsiteY12" fmla="*/ 781050 h 1085850"/>
                  <a:gd name="connsiteX13" fmla="*/ 333375 w 927100"/>
                  <a:gd name="connsiteY13" fmla="*/ 933450 h 1085850"/>
                  <a:gd name="connsiteX14" fmla="*/ 228600 w 927100"/>
                  <a:gd name="connsiteY14" fmla="*/ 952500 h 1085850"/>
                  <a:gd name="connsiteX15" fmla="*/ 76200 w 927100"/>
                  <a:gd name="connsiteY15" fmla="*/ 1028700 h 1085850"/>
                  <a:gd name="connsiteX16" fmla="*/ 0 w 927100"/>
                  <a:gd name="connsiteY16" fmla="*/ 108585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7100" h="1085850">
                    <a:moveTo>
                      <a:pt x="895350" y="0"/>
                    </a:moveTo>
                    <a:cubicBezTo>
                      <a:pt x="911225" y="44450"/>
                      <a:pt x="927100" y="88900"/>
                      <a:pt x="914400" y="114300"/>
                    </a:cubicBezTo>
                    <a:cubicBezTo>
                      <a:pt x="901700" y="139700"/>
                      <a:pt x="850900" y="133350"/>
                      <a:pt x="819150" y="152400"/>
                    </a:cubicBezTo>
                    <a:cubicBezTo>
                      <a:pt x="787400" y="171450"/>
                      <a:pt x="741363" y="203200"/>
                      <a:pt x="723900" y="228600"/>
                    </a:cubicBezTo>
                    <a:cubicBezTo>
                      <a:pt x="706437" y="254000"/>
                      <a:pt x="720725" y="280988"/>
                      <a:pt x="714375" y="304800"/>
                    </a:cubicBezTo>
                    <a:cubicBezTo>
                      <a:pt x="708025" y="328612"/>
                      <a:pt x="703262" y="350838"/>
                      <a:pt x="685800" y="371475"/>
                    </a:cubicBezTo>
                    <a:cubicBezTo>
                      <a:pt x="668338" y="392112"/>
                      <a:pt x="623887" y="407988"/>
                      <a:pt x="609600" y="428625"/>
                    </a:cubicBezTo>
                    <a:cubicBezTo>
                      <a:pt x="595313" y="449262"/>
                      <a:pt x="611187" y="468313"/>
                      <a:pt x="600075" y="495300"/>
                    </a:cubicBezTo>
                    <a:cubicBezTo>
                      <a:pt x="588963" y="522287"/>
                      <a:pt x="560388" y="563562"/>
                      <a:pt x="542925" y="590550"/>
                    </a:cubicBezTo>
                    <a:cubicBezTo>
                      <a:pt x="525462" y="617538"/>
                      <a:pt x="512762" y="642938"/>
                      <a:pt x="495300" y="657225"/>
                    </a:cubicBezTo>
                    <a:cubicBezTo>
                      <a:pt x="477838" y="671512"/>
                      <a:pt x="452437" y="661988"/>
                      <a:pt x="438150" y="676275"/>
                    </a:cubicBezTo>
                    <a:cubicBezTo>
                      <a:pt x="423863" y="690562"/>
                      <a:pt x="414338" y="725487"/>
                      <a:pt x="409575" y="742950"/>
                    </a:cubicBezTo>
                    <a:cubicBezTo>
                      <a:pt x="404812" y="760413"/>
                      <a:pt x="422275" y="749300"/>
                      <a:pt x="409575" y="781050"/>
                    </a:cubicBezTo>
                    <a:cubicBezTo>
                      <a:pt x="396875" y="812800"/>
                      <a:pt x="363537" y="904875"/>
                      <a:pt x="333375" y="933450"/>
                    </a:cubicBezTo>
                    <a:cubicBezTo>
                      <a:pt x="303213" y="962025"/>
                      <a:pt x="271462" y="936625"/>
                      <a:pt x="228600" y="952500"/>
                    </a:cubicBezTo>
                    <a:cubicBezTo>
                      <a:pt x="185738" y="968375"/>
                      <a:pt x="114300" y="1006475"/>
                      <a:pt x="76200" y="1028700"/>
                    </a:cubicBezTo>
                    <a:cubicBezTo>
                      <a:pt x="38100" y="1050925"/>
                      <a:pt x="19050" y="1068387"/>
                      <a:pt x="0" y="108585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6" name="Freeform 75"/>
              <p:cNvSpPr/>
              <p:nvPr/>
            </p:nvSpPr>
            <p:spPr>
              <a:xfrm>
                <a:off x="5038835" y="1381393"/>
                <a:ext cx="67804" cy="400915"/>
              </a:xfrm>
              <a:custGeom>
                <a:avLst/>
                <a:gdLst>
                  <a:gd name="connsiteX0" fmla="*/ 0 w 66675"/>
                  <a:gd name="connsiteY0" fmla="*/ 0 h 400050"/>
                  <a:gd name="connsiteX1" fmla="*/ 28575 w 66675"/>
                  <a:gd name="connsiteY1" fmla="*/ 180975 h 400050"/>
                  <a:gd name="connsiteX2" fmla="*/ 57150 w 66675"/>
                  <a:gd name="connsiteY2" fmla="*/ 285750 h 400050"/>
                  <a:gd name="connsiteX3" fmla="*/ 66675 w 66675"/>
                  <a:gd name="connsiteY3" fmla="*/ 400050 h 400050"/>
                </a:gdLst>
                <a:ahLst/>
                <a:cxnLst>
                  <a:cxn ang="0">
                    <a:pos x="connsiteX0" y="connsiteY0"/>
                  </a:cxn>
                  <a:cxn ang="0">
                    <a:pos x="connsiteX1" y="connsiteY1"/>
                  </a:cxn>
                  <a:cxn ang="0">
                    <a:pos x="connsiteX2" y="connsiteY2"/>
                  </a:cxn>
                  <a:cxn ang="0">
                    <a:pos x="connsiteX3" y="connsiteY3"/>
                  </a:cxn>
                </a:cxnLst>
                <a:rect l="l" t="t" r="r" b="b"/>
                <a:pathLst>
                  <a:path w="66675" h="400050">
                    <a:moveTo>
                      <a:pt x="0" y="0"/>
                    </a:moveTo>
                    <a:cubicBezTo>
                      <a:pt x="9525" y="66675"/>
                      <a:pt x="19050" y="133350"/>
                      <a:pt x="28575" y="180975"/>
                    </a:cubicBezTo>
                    <a:cubicBezTo>
                      <a:pt x="38100" y="228600"/>
                      <a:pt x="50800" y="249238"/>
                      <a:pt x="57150" y="285750"/>
                    </a:cubicBezTo>
                    <a:cubicBezTo>
                      <a:pt x="63500" y="322262"/>
                      <a:pt x="66675" y="400050"/>
                      <a:pt x="66675" y="40005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7" name="Freeform 76"/>
              <p:cNvSpPr/>
              <p:nvPr/>
            </p:nvSpPr>
            <p:spPr>
              <a:xfrm>
                <a:off x="2543012" y="1333501"/>
                <a:ext cx="182424" cy="510381"/>
              </a:xfrm>
              <a:custGeom>
                <a:avLst/>
                <a:gdLst>
                  <a:gd name="connsiteX0" fmla="*/ 0 w 180975"/>
                  <a:gd name="connsiteY0" fmla="*/ 0 h 511175"/>
                  <a:gd name="connsiteX1" fmla="*/ 161925 w 180975"/>
                  <a:gd name="connsiteY1" fmla="*/ 142875 h 511175"/>
                  <a:gd name="connsiteX2" fmla="*/ 114300 w 180975"/>
                  <a:gd name="connsiteY2" fmla="*/ 228600 h 511175"/>
                  <a:gd name="connsiteX3" fmla="*/ 104775 w 180975"/>
                  <a:gd name="connsiteY3" fmla="*/ 466725 h 511175"/>
                  <a:gd name="connsiteX4" fmla="*/ 104775 w 180975"/>
                  <a:gd name="connsiteY4" fmla="*/ 495300 h 51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5" h="511175">
                    <a:moveTo>
                      <a:pt x="0" y="0"/>
                    </a:moveTo>
                    <a:cubicBezTo>
                      <a:pt x="71437" y="52387"/>
                      <a:pt x="142875" y="104775"/>
                      <a:pt x="161925" y="142875"/>
                    </a:cubicBezTo>
                    <a:cubicBezTo>
                      <a:pt x="180975" y="180975"/>
                      <a:pt x="123825" y="174625"/>
                      <a:pt x="114300" y="228600"/>
                    </a:cubicBezTo>
                    <a:cubicBezTo>
                      <a:pt x="104775" y="282575"/>
                      <a:pt x="106363" y="422275"/>
                      <a:pt x="104775" y="466725"/>
                    </a:cubicBezTo>
                    <a:cubicBezTo>
                      <a:pt x="103188" y="511175"/>
                      <a:pt x="103981" y="503237"/>
                      <a:pt x="104775" y="495300"/>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8" name="Freeform 77"/>
              <p:cNvSpPr/>
              <p:nvPr/>
            </p:nvSpPr>
            <p:spPr>
              <a:xfrm>
                <a:off x="2667318" y="1343080"/>
                <a:ext cx="427810" cy="247664"/>
              </a:xfrm>
              <a:custGeom>
                <a:avLst/>
                <a:gdLst>
                  <a:gd name="connsiteX0" fmla="*/ 428625 w 428625"/>
                  <a:gd name="connsiteY0" fmla="*/ 0 h 247650"/>
                  <a:gd name="connsiteX1" fmla="*/ 295275 w 428625"/>
                  <a:gd name="connsiteY1" fmla="*/ 95250 h 247650"/>
                  <a:gd name="connsiteX2" fmla="*/ 238125 w 428625"/>
                  <a:gd name="connsiteY2" fmla="*/ 95250 h 247650"/>
                  <a:gd name="connsiteX3" fmla="*/ 114300 w 428625"/>
                  <a:gd name="connsiteY3" fmla="*/ 85725 h 247650"/>
                  <a:gd name="connsiteX4" fmla="*/ 76200 w 428625"/>
                  <a:gd name="connsiteY4" fmla="*/ 104775 h 247650"/>
                  <a:gd name="connsiteX5" fmla="*/ 66675 w 428625"/>
                  <a:gd name="connsiteY5" fmla="*/ 209550 h 247650"/>
                  <a:gd name="connsiteX6" fmla="*/ 0 w 428625"/>
                  <a:gd name="connsiteY6" fmla="*/ 247650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5" h="247650">
                    <a:moveTo>
                      <a:pt x="428625" y="0"/>
                    </a:moveTo>
                    <a:cubicBezTo>
                      <a:pt x="377825" y="39687"/>
                      <a:pt x="327025" y="79375"/>
                      <a:pt x="295275" y="95250"/>
                    </a:cubicBezTo>
                    <a:cubicBezTo>
                      <a:pt x="263525" y="111125"/>
                      <a:pt x="268287" y="96837"/>
                      <a:pt x="238125" y="95250"/>
                    </a:cubicBezTo>
                    <a:cubicBezTo>
                      <a:pt x="207963" y="93663"/>
                      <a:pt x="141287" y="84138"/>
                      <a:pt x="114300" y="85725"/>
                    </a:cubicBezTo>
                    <a:cubicBezTo>
                      <a:pt x="87313" y="87312"/>
                      <a:pt x="84138" y="84138"/>
                      <a:pt x="76200" y="104775"/>
                    </a:cubicBezTo>
                    <a:cubicBezTo>
                      <a:pt x="68263" y="125413"/>
                      <a:pt x="79375" y="185738"/>
                      <a:pt x="66675" y="209550"/>
                    </a:cubicBezTo>
                    <a:cubicBezTo>
                      <a:pt x="53975" y="233363"/>
                      <a:pt x="7937" y="241300"/>
                      <a:pt x="0" y="247650"/>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79" name="Freeform 78"/>
              <p:cNvSpPr/>
              <p:nvPr/>
            </p:nvSpPr>
            <p:spPr>
              <a:xfrm>
                <a:off x="2791626" y="2391207"/>
                <a:ext cx="505299" cy="240823"/>
              </a:xfrm>
              <a:custGeom>
                <a:avLst/>
                <a:gdLst>
                  <a:gd name="connsiteX0" fmla="*/ 504825 w 504825"/>
                  <a:gd name="connsiteY0" fmla="*/ 0 h 241300"/>
                  <a:gd name="connsiteX1" fmla="*/ 352425 w 504825"/>
                  <a:gd name="connsiteY1" fmla="*/ 38100 h 241300"/>
                  <a:gd name="connsiteX2" fmla="*/ 171450 w 504825"/>
                  <a:gd name="connsiteY2" fmla="*/ 76200 h 241300"/>
                  <a:gd name="connsiteX3" fmla="*/ 76200 w 504825"/>
                  <a:gd name="connsiteY3" fmla="*/ 152400 h 241300"/>
                  <a:gd name="connsiteX4" fmla="*/ 28575 w 504825"/>
                  <a:gd name="connsiteY4" fmla="*/ 228600 h 241300"/>
                  <a:gd name="connsiteX5" fmla="*/ 0 w 504825"/>
                  <a:gd name="connsiteY5" fmla="*/ 228600 h 24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241300">
                    <a:moveTo>
                      <a:pt x="504825" y="0"/>
                    </a:moveTo>
                    <a:cubicBezTo>
                      <a:pt x="456406" y="12700"/>
                      <a:pt x="407988" y="25400"/>
                      <a:pt x="352425" y="38100"/>
                    </a:cubicBezTo>
                    <a:cubicBezTo>
                      <a:pt x="296862" y="50800"/>
                      <a:pt x="217487" y="57150"/>
                      <a:pt x="171450" y="76200"/>
                    </a:cubicBezTo>
                    <a:cubicBezTo>
                      <a:pt x="125413" y="95250"/>
                      <a:pt x="100013" y="127000"/>
                      <a:pt x="76200" y="152400"/>
                    </a:cubicBezTo>
                    <a:cubicBezTo>
                      <a:pt x="52388" y="177800"/>
                      <a:pt x="41275" y="215900"/>
                      <a:pt x="28575" y="228600"/>
                    </a:cubicBezTo>
                    <a:cubicBezTo>
                      <a:pt x="15875" y="241300"/>
                      <a:pt x="7937" y="234950"/>
                      <a:pt x="0" y="228600"/>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80" name="Freeform 79"/>
              <p:cNvSpPr/>
              <p:nvPr/>
            </p:nvSpPr>
            <p:spPr>
              <a:xfrm>
                <a:off x="2827142" y="2751073"/>
                <a:ext cx="392293" cy="428282"/>
              </a:xfrm>
              <a:custGeom>
                <a:avLst/>
                <a:gdLst>
                  <a:gd name="connsiteX0" fmla="*/ 392112 w 392112"/>
                  <a:gd name="connsiteY0" fmla="*/ 0 h 428625"/>
                  <a:gd name="connsiteX1" fmla="*/ 287337 w 392112"/>
                  <a:gd name="connsiteY1" fmla="*/ 85725 h 428625"/>
                  <a:gd name="connsiteX2" fmla="*/ 134937 w 392112"/>
                  <a:gd name="connsiteY2" fmla="*/ 104775 h 428625"/>
                  <a:gd name="connsiteX3" fmla="*/ 68262 w 392112"/>
                  <a:gd name="connsiteY3" fmla="*/ 161925 h 428625"/>
                  <a:gd name="connsiteX4" fmla="*/ 11112 w 392112"/>
                  <a:gd name="connsiteY4" fmla="*/ 266700 h 428625"/>
                  <a:gd name="connsiteX5" fmla="*/ 1587 w 392112"/>
                  <a:gd name="connsiteY5" fmla="*/ 381000 h 428625"/>
                  <a:gd name="connsiteX6" fmla="*/ 1587 w 392112"/>
                  <a:gd name="connsiteY6" fmla="*/ 4286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2112" h="428625">
                    <a:moveTo>
                      <a:pt x="392112" y="0"/>
                    </a:moveTo>
                    <a:cubicBezTo>
                      <a:pt x="361155" y="34131"/>
                      <a:pt x="330199" y="68263"/>
                      <a:pt x="287337" y="85725"/>
                    </a:cubicBezTo>
                    <a:cubicBezTo>
                      <a:pt x="244475" y="103187"/>
                      <a:pt x="171450" y="92075"/>
                      <a:pt x="134937" y="104775"/>
                    </a:cubicBezTo>
                    <a:cubicBezTo>
                      <a:pt x="98425" y="117475"/>
                      <a:pt x="88900" y="134937"/>
                      <a:pt x="68262" y="161925"/>
                    </a:cubicBezTo>
                    <a:cubicBezTo>
                      <a:pt x="47624" y="188913"/>
                      <a:pt x="22224" y="230188"/>
                      <a:pt x="11112" y="266700"/>
                    </a:cubicBezTo>
                    <a:cubicBezTo>
                      <a:pt x="0" y="303212"/>
                      <a:pt x="3174" y="354013"/>
                      <a:pt x="1587" y="381000"/>
                    </a:cubicBezTo>
                    <a:cubicBezTo>
                      <a:pt x="0" y="407987"/>
                      <a:pt x="793" y="418306"/>
                      <a:pt x="1587" y="428625"/>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sp>
            <p:nvSpPr>
              <p:cNvPr id="81" name="Freeform 80"/>
              <p:cNvSpPr/>
              <p:nvPr/>
            </p:nvSpPr>
            <p:spPr>
              <a:xfrm>
                <a:off x="1676092" y="2905693"/>
                <a:ext cx="419737" cy="124516"/>
              </a:xfrm>
              <a:custGeom>
                <a:avLst/>
                <a:gdLst>
                  <a:gd name="connsiteX0" fmla="*/ 0 w 419100"/>
                  <a:gd name="connsiteY0" fmla="*/ 0 h 123825"/>
                  <a:gd name="connsiteX1" fmla="*/ 104775 w 419100"/>
                  <a:gd name="connsiteY1" fmla="*/ 28575 h 123825"/>
                  <a:gd name="connsiteX2" fmla="*/ 180975 w 419100"/>
                  <a:gd name="connsiteY2" fmla="*/ 28575 h 123825"/>
                  <a:gd name="connsiteX3" fmla="*/ 257175 w 419100"/>
                  <a:gd name="connsiteY3" fmla="*/ 19050 h 123825"/>
                  <a:gd name="connsiteX4" fmla="*/ 295275 w 419100"/>
                  <a:gd name="connsiteY4" fmla="*/ 28575 h 123825"/>
                  <a:gd name="connsiteX5" fmla="*/ 333375 w 419100"/>
                  <a:gd name="connsiteY5" fmla="*/ 95250 h 123825"/>
                  <a:gd name="connsiteX6" fmla="*/ 419100 w 419100"/>
                  <a:gd name="connsiteY6"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100" h="123825">
                    <a:moveTo>
                      <a:pt x="0" y="0"/>
                    </a:moveTo>
                    <a:cubicBezTo>
                      <a:pt x="37306" y="11906"/>
                      <a:pt x="74613" y="23813"/>
                      <a:pt x="104775" y="28575"/>
                    </a:cubicBezTo>
                    <a:cubicBezTo>
                      <a:pt x="134938" y="33338"/>
                      <a:pt x="155575" y="30163"/>
                      <a:pt x="180975" y="28575"/>
                    </a:cubicBezTo>
                    <a:cubicBezTo>
                      <a:pt x="206375" y="26988"/>
                      <a:pt x="238125" y="19050"/>
                      <a:pt x="257175" y="19050"/>
                    </a:cubicBezTo>
                    <a:cubicBezTo>
                      <a:pt x="276225" y="19050"/>
                      <a:pt x="282575" y="15875"/>
                      <a:pt x="295275" y="28575"/>
                    </a:cubicBezTo>
                    <a:cubicBezTo>
                      <a:pt x="307975" y="41275"/>
                      <a:pt x="312738" y="79375"/>
                      <a:pt x="333375" y="95250"/>
                    </a:cubicBezTo>
                    <a:cubicBezTo>
                      <a:pt x="354013" y="111125"/>
                      <a:pt x="352425" y="52388"/>
                      <a:pt x="419100" y="123825"/>
                    </a:cubicBezTo>
                  </a:path>
                </a:pathLst>
              </a:custGeom>
              <a:ln w="19050">
                <a:solidFill>
                  <a:srgbClr val="FF99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GB" dirty="0"/>
              </a:p>
            </p:txBody>
          </p:sp>
        </p:grpSp>
        <p:sp>
          <p:nvSpPr>
            <p:cNvPr id="10" name="TextBox 9"/>
            <p:cNvSpPr txBox="1">
              <a:spLocks noChangeArrowheads="1"/>
            </p:cNvSpPr>
            <p:nvPr/>
          </p:nvSpPr>
          <p:spPr bwMode="auto">
            <a:xfrm>
              <a:off x="5664200" y="3716338"/>
              <a:ext cx="1204914" cy="32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a:latin typeface="Calibri" panose="020F0502020204030204" pitchFamily="34" charset="0"/>
                </a:rPr>
                <a:t>R. OGBERE</a:t>
              </a:r>
            </a:p>
          </p:txBody>
        </p:sp>
        <p:sp>
          <p:nvSpPr>
            <p:cNvPr id="11" name="TextBox 10"/>
            <p:cNvSpPr txBox="1">
              <a:spLocks noChangeArrowheads="1"/>
            </p:cNvSpPr>
            <p:nvPr/>
          </p:nvSpPr>
          <p:spPr bwMode="auto">
            <a:xfrm>
              <a:off x="7229476" y="3887789"/>
              <a:ext cx="887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dirty="0">
                  <a:latin typeface="Calibri" panose="020F0502020204030204" pitchFamily="34" charset="0"/>
                </a:rPr>
                <a:t>R. OSUN</a:t>
              </a:r>
            </a:p>
          </p:txBody>
        </p:sp>
        <p:sp>
          <p:nvSpPr>
            <p:cNvPr id="12" name="TextBox 11"/>
            <p:cNvSpPr txBox="1">
              <a:spLocks noChangeArrowheads="1"/>
            </p:cNvSpPr>
            <p:nvPr/>
          </p:nvSpPr>
          <p:spPr bwMode="auto">
            <a:xfrm>
              <a:off x="8597901" y="4130676"/>
              <a:ext cx="1408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a:latin typeface="Calibri" panose="020F0502020204030204" pitchFamily="34" charset="0"/>
                </a:rPr>
                <a:t>R. SUNMOGE</a:t>
              </a:r>
            </a:p>
          </p:txBody>
        </p:sp>
        <p:sp>
          <p:nvSpPr>
            <p:cNvPr id="13" name="TextBox 114"/>
            <p:cNvSpPr txBox="1">
              <a:spLocks noChangeArrowheads="1"/>
            </p:cNvSpPr>
            <p:nvPr/>
          </p:nvSpPr>
          <p:spPr bwMode="auto">
            <a:xfrm>
              <a:off x="7175500" y="5291139"/>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a:solidFill>
                    <a:srgbClr val="FF0000"/>
                  </a:solidFill>
                  <a:latin typeface="Calibri" panose="020F0502020204030204" pitchFamily="34" charset="0"/>
                </a:rPr>
                <a:t>Lekki Lagoon</a:t>
              </a:r>
            </a:p>
          </p:txBody>
        </p:sp>
        <p:sp>
          <p:nvSpPr>
            <p:cNvPr id="14" name="TextBox 115"/>
            <p:cNvSpPr txBox="1">
              <a:spLocks noChangeArrowheads="1"/>
            </p:cNvSpPr>
            <p:nvPr/>
          </p:nvSpPr>
          <p:spPr bwMode="auto">
            <a:xfrm>
              <a:off x="3432175" y="5589588"/>
              <a:ext cx="1123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000" b="1">
                  <a:solidFill>
                    <a:srgbClr val="FF0000"/>
                  </a:solidFill>
                  <a:latin typeface="Calibri" panose="020F0502020204030204" pitchFamily="34" charset="0"/>
                </a:rPr>
                <a:t>Porto Novo Creek</a:t>
              </a:r>
            </a:p>
          </p:txBody>
        </p:sp>
        <p:sp>
          <p:nvSpPr>
            <p:cNvPr id="15" name="TextBox 116"/>
            <p:cNvSpPr txBox="1">
              <a:spLocks noChangeArrowheads="1"/>
            </p:cNvSpPr>
            <p:nvPr/>
          </p:nvSpPr>
          <p:spPr bwMode="auto">
            <a:xfrm>
              <a:off x="3143250" y="5692775"/>
              <a:ext cx="9477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000" b="1">
                  <a:solidFill>
                    <a:srgbClr val="FF0000"/>
                  </a:solidFill>
                  <a:latin typeface="Calibri" panose="020F0502020204030204" pitchFamily="34" charset="0"/>
                </a:rPr>
                <a:t>Badagry Creek</a:t>
              </a:r>
            </a:p>
          </p:txBody>
        </p:sp>
        <p:sp>
          <p:nvSpPr>
            <p:cNvPr id="16" name="TextBox 109"/>
            <p:cNvSpPr txBox="1">
              <a:spLocks noChangeArrowheads="1"/>
            </p:cNvSpPr>
            <p:nvPr/>
          </p:nvSpPr>
          <p:spPr bwMode="auto">
            <a:xfrm>
              <a:off x="2279650" y="5589588"/>
              <a:ext cx="909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000" b="1">
                  <a:solidFill>
                    <a:srgbClr val="FF0000"/>
                  </a:solidFill>
                  <a:latin typeface="Calibri" panose="020F0502020204030204" pitchFamily="34" charset="0"/>
                </a:rPr>
                <a:t>Ologe Lagoon</a:t>
              </a:r>
            </a:p>
          </p:txBody>
        </p:sp>
        <p:sp>
          <p:nvSpPr>
            <p:cNvPr id="17" name="TextBox 112"/>
            <p:cNvSpPr txBox="1">
              <a:spLocks noChangeArrowheads="1"/>
            </p:cNvSpPr>
            <p:nvPr/>
          </p:nvSpPr>
          <p:spPr bwMode="auto">
            <a:xfrm>
              <a:off x="4583114" y="5065714"/>
              <a:ext cx="1176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a:solidFill>
                    <a:srgbClr val="FF0000"/>
                  </a:solidFill>
                  <a:latin typeface="Calibri" panose="020F0502020204030204" pitchFamily="34" charset="0"/>
                </a:rPr>
                <a:t>Lagos Lagoon</a:t>
              </a:r>
            </a:p>
          </p:txBody>
        </p:sp>
        <p:sp>
          <p:nvSpPr>
            <p:cNvPr id="18" name="Freeform 17"/>
            <p:cNvSpPr/>
            <p:nvPr/>
          </p:nvSpPr>
          <p:spPr>
            <a:xfrm>
              <a:off x="1703147" y="4437092"/>
              <a:ext cx="8704503" cy="2114873"/>
            </a:xfrm>
            <a:custGeom>
              <a:avLst/>
              <a:gdLst>
                <a:gd name="connsiteX0" fmla="*/ 26895 w 8704730"/>
                <a:gd name="connsiteY0" fmla="*/ 1640541 h 2115670"/>
                <a:gd name="connsiteX1" fmla="*/ 242048 w 8704730"/>
                <a:gd name="connsiteY1" fmla="*/ 1640541 h 2115670"/>
                <a:gd name="connsiteX2" fmla="*/ 385483 w 8704730"/>
                <a:gd name="connsiteY2" fmla="*/ 1515035 h 2115670"/>
                <a:gd name="connsiteX3" fmla="*/ 502024 w 8704730"/>
                <a:gd name="connsiteY3" fmla="*/ 1398494 h 2115670"/>
                <a:gd name="connsiteX4" fmla="*/ 1712259 w 8704730"/>
                <a:gd name="connsiteY4" fmla="*/ 1407459 h 2115670"/>
                <a:gd name="connsiteX5" fmla="*/ 1837765 w 8704730"/>
                <a:gd name="connsiteY5" fmla="*/ 1183341 h 2115670"/>
                <a:gd name="connsiteX6" fmla="*/ 1882589 w 8704730"/>
                <a:gd name="connsiteY6" fmla="*/ 986117 h 2115670"/>
                <a:gd name="connsiteX7" fmla="*/ 1909483 w 8704730"/>
                <a:gd name="connsiteY7" fmla="*/ 896470 h 2115670"/>
                <a:gd name="connsiteX8" fmla="*/ 1999130 w 8704730"/>
                <a:gd name="connsiteY8" fmla="*/ 636494 h 2115670"/>
                <a:gd name="connsiteX9" fmla="*/ 2061883 w 8704730"/>
                <a:gd name="connsiteY9" fmla="*/ 430306 h 2115670"/>
                <a:gd name="connsiteX10" fmla="*/ 2070848 w 8704730"/>
                <a:gd name="connsiteY10" fmla="*/ 340659 h 2115670"/>
                <a:gd name="connsiteX11" fmla="*/ 2088777 w 8704730"/>
                <a:gd name="connsiteY11" fmla="*/ 313764 h 2115670"/>
                <a:gd name="connsiteX12" fmla="*/ 2106706 w 8704730"/>
                <a:gd name="connsiteY12" fmla="*/ 224117 h 2115670"/>
                <a:gd name="connsiteX13" fmla="*/ 2196353 w 8704730"/>
                <a:gd name="connsiteY13" fmla="*/ 206188 h 2115670"/>
                <a:gd name="connsiteX14" fmla="*/ 2232212 w 8704730"/>
                <a:gd name="connsiteY14" fmla="*/ 197223 h 2115670"/>
                <a:gd name="connsiteX15" fmla="*/ 2241177 w 8704730"/>
                <a:gd name="connsiteY15" fmla="*/ 116541 h 2115670"/>
                <a:gd name="connsiteX16" fmla="*/ 2241177 w 8704730"/>
                <a:gd name="connsiteY16" fmla="*/ 116541 h 2115670"/>
                <a:gd name="connsiteX17" fmla="*/ 2330824 w 8704730"/>
                <a:gd name="connsiteY17" fmla="*/ 0 h 2115670"/>
                <a:gd name="connsiteX18" fmla="*/ 2411506 w 8704730"/>
                <a:gd name="connsiteY18" fmla="*/ 197223 h 2115670"/>
                <a:gd name="connsiteX19" fmla="*/ 2519083 w 8704730"/>
                <a:gd name="connsiteY19" fmla="*/ 295835 h 2115670"/>
                <a:gd name="connsiteX20" fmla="*/ 2707342 w 8704730"/>
                <a:gd name="connsiteY20" fmla="*/ 304800 h 2115670"/>
                <a:gd name="connsiteX21" fmla="*/ 3146612 w 8704730"/>
                <a:gd name="connsiteY21" fmla="*/ 331694 h 2115670"/>
                <a:gd name="connsiteX22" fmla="*/ 3173506 w 8704730"/>
                <a:gd name="connsiteY22" fmla="*/ 179294 h 2115670"/>
                <a:gd name="connsiteX23" fmla="*/ 3245224 w 8704730"/>
                <a:gd name="connsiteY23" fmla="*/ 161364 h 2115670"/>
                <a:gd name="connsiteX24" fmla="*/ 6176683 w 8704730"/>
                <a:gd name="connsiteY24" fmla="*/ 215153 h 2115670"/>
                <a:gd name="connsiteX25" fmla="*/ 6257365 w 8704730"/>
                <a:gd name="connsiteY25" fmla="*/ 277906 h 2115670"/>
                <a:gd name="connsiteX26" fmla="*/ 6158753 w 8704730"/>
                <a:gd name="connsiteY26" fmla="*/ 439270 h 2115670"/>
                <a:gd name="connsiteX27" fmla="*/ 6140824 w 8704730"/>
                <a:gd name="connsiteY27" fmla="*/ 564776 h 2115670"/>
                <a:gd name="connsiteX28" fmla="*/ 6051177 w 8704730"/>
                <a:gd name="connsiteY28" fmla="*/ 636494 h 2115670"/>
                <a:gd name="connsiteX29" fmla="*/ 5970495 w 8704730"/>
                <a:gd name="connsiteY29" fmla="*/ 618564 h 2115670"/>
                <a:gd name="connsiteX30" fmla="*/ 5916706 w 8704730"/>
                <a:gd name="connsiteY30" fmla="*/ 744070 h 2115670"/>
                <a:gd name="connsiteX31" fmla="*/ 5970495 w 8704730"/>
                <a:gd name="connsiteY31" fmla="*/ 860611 h 2115670"/>
                <a:gd name="connsiteX32" fmla="*/ 6051177 w 8704730"/>
                <a:gd name="connsiteY32" fmla="*/ 923364 h 2115670"/>
                <a:gd name="connsiteX33" fmla="*/ 6131859 w 8704730"/>
                <a:gd name="connsiteY33" fmla="*/ 995082 h 2115670"/>
                <a:gd name="connsiteX34" fmla="*/ 6239436 w 8704730"/>
                <a:gd name="connsiteY34" fmla="*/ 932329 h 2115670"/>
                <a:gd name="connsiteX35" fmla="*/ 6338048 w 8704730"/>
                <a:gd name="connsiteY35" fmla="*/ 932329 h 2115670"/>
                <a:gd name="connsiteX36" fmla="*/ 6481483 w 8704730"/>
                <a:gd name="connsiteY36" fmla="*/ 923364 h 2115670"/>
                <a:gd name="connsiteX37" fmla="*/ 6544236 w 8704730"/>
                <a:gd name="connsiteY37" fmla="*/ 1013011 h 2115670"/>
                <a:gd name="connsiteX38" fmla="*/ 6571130 w 8704730"/>
                <a:gd name="connsiteY38" fmla="*/ 1138517 h 2115670"/>
                <a:gd name="connsiteX39" fmla="*/ 6553200 w 8704730"/>
                <a:gd name="connsiteY39" fmla="*/ 1281953 h 2115670"/>
                <a:gd name="connsiteX40" fmla="*/ 6445624 w 8704730"/>
                <a:gd name="connsiteY40" fmla="*/ 1362635 h 2115670"/>
                <a:gd name="connsiteX41" fmla="*/ 6373906 w 8704730"/>
                <a:gd name="connsiteY41" fmla="*/ 1389529 h 2115670"/>
                <a:gd name="connsiteX42" fmla="*/ 6355977 w 8704730"/>
                <a:gd name="connsiteY42" fmla="*/ 1407459 h 2115670"/>
                <a:gd name="connsiteX43" fmla="*/ 6338048 w 8704730"/>
                <a:gd name="connsiteY43" fmla="*/ 1398494 h 2115670"/>
                <a:gd name="connsiteX44" fmla="*/ 6338048 w 8704730"/>
                <a:gd name="connsiteY44" fmla="*/ 1398494 h 2115670"/>
                <a:gd name="connsiteX45" fmla="*/ 6338048 w 8704730"/>
                <a:gd name="connsiteY45" fmla="*/ 1524000 h 2115670"/>
                <a:gd name="connsiteX46" fmla="*/ 6382871 w 8704730"/>
                <a:gd name="connsiteY46" fmla="*/ 1550894 h 2115670"/>
                <a:gd name="connsiteX47" fmla="*/ 6463553 w 8704730"/>
                <a:gd name="connsiteY47" fmla="*/ 1568823 h 2115670"/>
                <a:gd name="connsiteX48" fmla="*/ 6580095 w 8704730"/>
                <a:gd name="connsiteY48" fmla="*/ 1613647 h 2115670"/>
                <a:gd name="connsiteX49" fmla="*/ 6696636 w 8704730"/>
                <a:gd name="connsiteY49" fmla="*/ 1640541 h 2115670"/>
                <a:gd name="connsiteX50" fmla="*/ 6902824 w 8704730"/>
                <a:gd name="connsiteY50" fmla="*/ 1622611 h 2115670"/>
                <a:gd name="connsiteX51" fmla="*/ 7073153 w 8704730"/>
                <a:gd name="connsiteY51" fmla="*/ 1658470 h 2115670"/>
                <a:gd name="connsiteX52" fmla="*/ 7243483 w 8704730"/>
                <a:gd name="connsiteY52" fmla="*/ 1676400 h 2115670"/>
                <a:gd name="connsiteX53" fmla="*/ 7431742 w 8704730"/>
                <a:gd name="connsiteY53" fmla="*/ 1685364 h 2115670"/>
                <a:gd name="connsiteX54" fmla="*/ 7691718 w 8704730"/>
                <a:gd name="connsiteY54" fmla="*/ 1712259 h 2115670"/>
                <a:gd name="connsiteX55" fmla="*/ 7835153 w 8704730"/>
                <a:gd name="connsiteY55" fmla="*/ 1730188 h 2115670"/>
                <a:gd name="connsiteX56" fmla="*/ 7960659 w 8704730"/>
                <a:gd name="connsiteY56" fmla="*/ 1775011 h 2115670"/>
                <a:gd name="connsiteX57" fmla="*/ 8104095 w 8704730"/>
                <a:gd name="connsiteY57" fmla="*/ 1828800 h 2115670"/>
                <a:gd name="connsiteX58" fmla="*/ 8220636 w 8704730"/>
                <a:gd name="connsiteY58" fmla="*/ 1891553 h 2115670"/>
                <a:gd name="connsiteX59" fmla="*/ 8364071 w 8704730"/>
                <a:gd name="connsiteY59" fmla="*/ 1909482 h 2115670"/>
                <a:gd name="connsiteX60" fmla="*/ 8480612 w 8704730"/>
                <a:gd name="connsiteY60" fmla="*/ 1972235 h 2115670"/>
                <a:gd name="connsiteX61" fmla="*/ 8695765 w 8704730"/>
                <a:gd name="connsiteY61" fmla="*/ 1990164 h 2115670"/>
                <a:gd name="connsiteX62" fmla="*/ 8704730 w 8704730"/>
                <a:gd name="connsiteY62" fmla="*/ 2106706 h 2115670"/>
                <a:gd name="connsiteX63" fmla="*/ 8346142 w 8704730"/>
                <a:gd name="connsiteY63" fmla="*/ 2106706 h 2115670"/>
                <a:gd name="connsiteX64" fmla="*/ 7915836 w 8704730"/>
                <a:gd name="connsiteY64" fmla="*/ 2106706 h 2115670"/>
                <a:gd name="connsiteX65" fmla="*/ 7413812 w 8704730"/>
                <a:gd name="connsiteY65" fmla="*/ 2115670 h 2115670"/>
                <a:gd name="connsiteX66" fmla="*/ 6795248 w 8704730"/>
                <a:gd name="connsiteY66" fmla="*/ 2097741 h 2115670"/>
                <a:gd name="connsiteX67" fmla="*/ 6302189 w 8704730"/>
                <a:gd name="connsiteY67" fmla="*/ 1999129 h 2115670"/>
                <a:gd name="connsiteX68" fmla="*/ 5934636 w 8704730"/>
                <a:gd name="connsiteY68" fmla="*/ 1900517 h 2115670"/>
                <a:gd name="connsiteX69" fmla="*/ 5620871 w 8704730"/>
                <a:gd name="connsiteY69" fmla="*/ 1864659 h 2115670"/>
                <a:gd name="connsiteX70" fmla="*/ 5298142 w 8704730"/>
                <a:gd name="connsiteY70" fmla="*/ 1828800 h 2115670"/>
                <a:gd name="connsiteX71" fmla="*/ 4867836 w 8704730"/>
                <a:gd name="connsiteY71" fmla="*/ 1810870 h 2115670"/>
                <a:gd name="connsiteX72" fmla="*/ 4688542 w 8704730"/>
                <a:gd name="connsiteY72" fmla="*/ 1775011 h 2115670"/>
                <a:gd name="connsiteX73" fmla="*/ 4231342 w 8704730"/>
                <a:gd name="connsiteY73" fmla="*/ 1855694 h 2115670"/>
                <a:gd name="connsiteX74" fmla="*/ 3702424 w 8704730"/>
                <a:gd name="connsiteY74" fmla="*/ 1873623 h 2115670"/>
                <a:gd name="connsiteX75" fmla="*/ 3182471 w 8704730"/>
                <a:gd name="connsiteY75" fmla="*/ 1891553 h 2115670"/>
                <a:gd name="connsiteX76" fmla="*/ 2868706 w 8704730"/>
                <a:gd name="connsiteY76" fmla="*/ 1891553 h 2115670"/>
                <a:gd name="connsiteX77" fmla="*/ 2761130 w 8704730"/>
                <a:gd name="connsiteY77" fmla="*/ 1882588 h 2115670"/>
                <a:gd name="connsiteX78" fmla="*/ 2725271 w 8704730"/>
                <a:gd name="connsiteY78" fmla="*/ 1981200 h 2115670"/>
                <a:gd name="connsiteX79" fmla="*/ 2617695 w 8704730"/>
                <a:gd name="connsiteY79" fmla="*/ 1981200 h 2115670"/>
                <a:gd name="connsiteX80" fmla="*/ 2026024 w 8704730"/>
                <a:gd name="connsiteY80" fmla="*/ 1981200 h 2115670"/>
                <a:gd name="connsiteX81" fmla="*/ 1416424 w 8704730"/>
                <a:gd name="connsiteY81" fmla="*/ 2008094 h 2115670"/>
                <a:gd name="connsiteX82" fmla="*/ 708212 w 8704730"/>
                <a:gd name="connsiteY82" fmla="*/ 1990164 h 2115670"/>
                <a:gd name="connsiteX83" fmla="*/ 143436 w 8704730"/>
                <a:gd name="connsiteY83" fmla="*/ 2017059 h 2115670"/>
                <a:gd name="connsiteX84" fmla="*/ 17930 w 8704730"/>
                <a:gd name="connsiteY84" fmla="*/ 2017059 h 2115670"/>
                <a:gd name="connsiteX85" fmla="*/ 0 w 8704730"/>
                <a:gd name="connsiteY85" fmla="*/ 1927411 h 2115670"/>
                <a:gd name="connsiteX86" fmla="*/ 26895 w 8704730"/>
                <a:gd name="connsiteY86" fmla="*/ 1640541 h 211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704730" h="2115670">
                  <a:moveTo>
                    <a:pt x="26895" y="1640541"/>
                  </a:moveTo>
                  <a:lnTo>
                    <a:pt x="242048" y="1640541"/>
                  </a:lnTo>
                  <a:lnTo>
                    <a:pt x="385483" y="1515035"/>
                  </a:lnTo>
                  <a:lnTo>
                    <a:pt x="502024" y="1398494"/>
                  </a:lnTo>
                  <a:lnTo>
                    <a:pt x="1712259" y="1407459"/>
                  </a:lnTo>
                  <a:lnTo>
                    <a:pt x="1837765" y="1183341"/>
                  </a:lnTo>
                  <a:lnTo>
                    <a:pt x="1882589" y="986117"/>
                  </a:lnTo>
                  <a:lnTo>
                    <a:pt x="1909483" y="896470"/>
                  </a:lnTo>
                  <a:lnTo>
                    <a:pt x="1999130" y="636494"/>
                  </a:lnTo>
                  <a:lnTo>
                    <a:pt x="2061883" y="430306"/>
                  </a:lnTo>
                  <a:cubicBezTo>
                    <a:pt x="2064871" y="400424"/>
                    <a:pt x="2064095" y="369921"/>
                    <a:pt x="2070848" y="340659"/>
                  </a:cubicBezTo>
                  <a:cubicBezTo>
                    <a:pt x="2073271" y="330161"/>
                    <a:pt x="2085608" y="324062"/>
                    <a:pt x="2088777" y="313764"/>
                  </a:cubicBezTo>
                  <a:cubicBezTo>
                    <a:pt x="2097739" y="284637"/>
                    <a:pt x="2077796" y="233753"/>
                    <a:pt x="2106706" y="224117"/>
                  </a:cubicBezTo>
                  <a:cubicBezTo>
                    <a:pt x="2161940" y="205707"/>
                    <a:pt x="2105699" y="222671"/>
                    <a:pt x="2196353" y="206188"/>
                  </a:cubicBezTo>
                  <a:cubicBezTo>
                    <a:pt x="2208475" y="203984"/>
                    <a:pt x="2220259" y="200211"/>
                    <a:pt x="2232212" y="197223"/>
                  </a:cubicBezTo>
                  <a:cubicBezTo>
                    <a:pt x="2242651" y="134592"/>
                    <a:pt x="2241177" y="161612"/>
                    <a:pt x="2241177" y="116541"/>
                  </a:cubicBezTo>
                  <a:lnTo>
                    <a:pt x="2241177" y="116541"/>
                  </a:lnTo>
                  <a:lnTo>
                    <a:pt x="2330824" y="0"/>
                  </a:lnTo>
                  <a:lnTo>
                    <a:pt x="2411506" y="197223"/>
                  </a:lnTo>
                  <a:lnTo>
                    <a:pt x="2519083" y="295835"/>
                  </a:lnTo>
                  <a:lnTo>
                    <a:pt x="2707342" y="304800"/>
                  </a:lnTo>
                  <a:lnTo>
                    <a:pt x="3146612" y="331694"/>
                  </a:lnTo>
                  <a:lnTo>
                    <a:pt x="3173506" y="179294"/>
                  </a:lnTo>
                  <a:lnTo>
                    <a:pt x="3245224" y="161364"/>
                  </a:lnTo>
                  <a:lnTo>
                    <a:pt x="6176683" y="215153"/>
                  </a:lnTo>
                  <a:lnTo>
                    <a:pt x="6257365" y="277906"/>
                  </a:lnTo>
                  <a:lnTo>
                    <a:pt x="6158753" y="439270"/>
                  </a:lnTo>
                  <a:lnTo>
                    <a:pt x="6140824" y="564776"/>
                  </a:lnTo>
                  <a:lnTo>
                    <a:pt x="6051177" y="636494"/>
                  </a:lnTo>
                  <a:lnTo>
                    <a:pt x="5970495" y="618564"/>
                  </a:lnTo>
                  <a:lnTo>
                    <a:pt x="5916706" y="744070"/>
                  </a:lnTo>
                  <a:lnTo>
                    <a:pt x="5970495" y="860611"/>
                  </a:lnTo>
                  <a:lnTo>
                    <a:pt x="6051177" y="923364"/>
                  </a:lnTo>
                  <a:lnTo>
                    <a:pt x="6131859" y="995082"/>
                  </a:lnTo>
                  <a:lnTo>
                    <a:pt x="6239436" y="932329"/>
                  </a:lnTo>
                  <a:lnTo>
                    <a:pt x="6338048" y="932329"/>
                  </a:lnTo>
                  <a:lnTo>
                    <a:pt x="6481483" y="923364"/>
                  </a:lnTo>
                  <a:lnTo>
                    <a:pt x="6544236" y="1013011"/>
                  </a:lnTo>
                  <a:lnTo>
                    <a:pt x="6571130" y="1138517"/>
                  </a:lnTo>
                  <a:lnTo>
                    <a:pt x="6553200" y="1281953"/>
                  </a:lnTo>
                  <a:lnTo>
                    <a:pt x="6445624" y="1362635"/>
                  </a:lnTo>
                  <a:cubicBezTo>
                    <a:pt x="6421718" y="1371600"/>
                    <a:pt x="6396742" y="1378111"/>
                    <a:pt x="6373906" y="1389529"/>
                  </a:cubicBezTo>
                  <a:cubicBezTo>
                    <a:pt x="6366346" y="1393309"/>
                    <a:pt x="6364177" y="1405409"/>
                    <a:pt x="6355977" y="1407459"/>
                  </a:cubicBezTo>
                  <a:cubicBezTo>
                    <a:pt x="6349495" y="1409080"/>
                    <a:pt x="6344024" y="1401482"/>
                    <a:pt x="6338048" y="1398494"/>
                  </a:cubicBezTo>
                  <a:lnTo>
                    <a:pt x="6338048" y="1398494"/>
                  </a:lnTo>
                  <a:lnTo>
                    <a:pt x="6338048" y="1524000"/>
                  </a:lnTo>
                  <a:lnTo>
                    <a:pt x="6382871" y="1550894"/>
                  </a:lnTo>
                  <a:lnTo>
                    <a:pt x="6463553" y="1568823"/>
                  </a:lnTo>
                  <a:lnTo>
                    <a:pt x="6580095" y="1613647"/>
                  </a:lnTo>
                  <a:lnTo>
                    <a:pt x="6696636" y="1640541"/>
                  </a:lnTo>
                  <a:lnTo>
                    <a:pt x="6902824" y="1622611"/>
                  </a:lnTo>
                  <a:lnTo>
                    <a:pt x="7073153" y="1658470"/>
                  </a:lnTo>
                  <a:lnTo>
                    <a:pt x="7243483" y="1676400"/>
                  </a:lnTo>
                  <a:lnTo>
                    <a:pt x="7431742" y="1685364"/>
                  </a:lnTo>
                  <a:lnTo>
                    <a:pt x="7691718" y="1712259"/>
                  </a:lnTo>
                  <a:lnTo>
                    <a:pt x="7835153" y="1730188"/>
                  </a:lnTo>
                  <a:lnTo>
                    <a:pt x="7960659" y="1775011"/>
                  </a:lnTo>
                  <a:lnTo>
                    <a:pt x="8104095" y="1828800"/>
                  </a:lnTo>
                  <a:lnTo>
                    <a:pt x="8220636" y="1891553"/>
                  </a:lnTo>
                  <a:lnTo>
                    <a:pt x="8364071" y="1909482"/>
                  </a:lnTo>
                  <a:lnTo>
                    <a:pt x="8480612" y="1972235"/>
                  </a:lnTo>
                  <a:lnTo>
                    <a:pt x="8695765" y="1990164"/>
                  </a:lnTo>
                  <a:lnTo>
                    <a:pt x="8704730" y="2106706"/>
                  </a:lnTo>
                  <a:lnTo>
                    <a:pt x="8346142" y="2106706"/>
                  </a:lnTo>
                  <a:lnTo>
                    <a:pt x="7915836" y="2106706"/>
                  </a:lnTo>
                  <a:lnTo>
                    <a:pt x="7413812" y="2115670"/>
                  </a:lnTo>
                  <a:lnTo>
                    <a:pt x="6795248" y="2097741"/>
                  </a:lnTo>
                  <a:lnTo>
                    <a:pt x="6302189" y="1999129"/>
                  </a:lnTo>
                  <a:lnTo>
                    <a:pt x="5934636" y="1900517"/>
                  </a:lnTo>
                  <a:lnTo>
                    <a:pt x="5620871" y="1864659"/>
                  </a:lnTo>
                  <a:lnTo>
                    <a:pt x="5298142" y="1828800"/>
                  </a:lnTo>
                  <a:lnTo>
                    <a:pt x="4867836" y="1810870"/>
                  </a:lnTo>
                  <a:lnTo>
                    <a:pt x="4688542" y="1775011"/>
                  </a:lnTo>
                  <a:lnTo>
                    <a:pt x="4231342" y="1855694"/>
                  </a:lnTo>
                  <a:lnTo>
                    <a:pt x="3702424" y="1873623"/>
                  </a:lnTo>
                  <a:lnTo>
                    <a:pt x="3182471" y="1891553"/>
                  </a:lnTo>
                  <a:lnTo>
                    <a:pt x="2868706" y="1891553"/>
                  </a:lnTo>
                  <a:lnTo>
                    <a:pt x="2761130" y="1882588"/>
                  </a:lnTo>
                  <a:lnTo>
                    <a:pt x="2725271" y="1981200"/>
                  </a:lnTo>
                  <a:lnTo>
                    <a:pt x="2617695" y="1981200"/>
                  </a:lnTo>
                  <a:lnTo>
                    <a:pt x="2026024" y="1981200"/>
                  </a:lnTo>
                  <a:lnTo>
                    <a:pt x="1416424" y="2008094"/>
                  </a:lnTo>
                  <a:lnTo>
                    <a:pt x="708212" y="1990164"/>
                  </a:lnTo>
                  <a:lnTo>
                    <a:pt x="143436" y="2017059"/>
                  </a:lnTo>
                  <a:lnTo>
                    <a:pt x="17930" y="2017059"/>
                  </a:lnTo>
                  <a:lnTo>
                    <a:pt x="0" y="1927411"/>
                  </a:lnTo>
                  <a:lnTo>
                    <a:pt x="26895" y="1640541"/>
                  </a:lnTo>
                  <a:close/>
                </a:path>
              </a:pathLst>
            </a:custGeom>
            <a:no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extBox 18"/>
            <p:cNvSpPr txBox="1">
              <a:spLocks noChangeArrowheads="1"/>
            </p:cNvSpPr>
            <p:nvPr/>
          </p:nvSpPr>
          <p:spPr bwMode="auto">
            <a:xfrm>
              <a:off x="1919288" y="3500438"/>
              <a:ext cx="992186" cy="324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a:latin typeface="Calibri" panose="020F0502020204030204" pitchFamily="34" charset="0"/>
                </a:rPr>
                <a:t>R. YEWA</a:t>
              </a:r>
              <a:endParaRPr lang="en-GB" b="1">
                <a:latin typeface="Calibri" panose="020F0502020204030204" pitchFamily="34" charset="0"/>
              </a:endParaRPr>
            </a:p>
          </p:txBody>
        </p:sp>
        <p:sp>
          <p:nvSpPr>
            <p:cNvPr id="20" name="TextBox 19"/>
            <p:cNvSpPr txBox="1">
              <a:spLocks noChangeArrowheads="1"/>
            </p:cNvSpPr>
            <p:nvPr/>
          </p:nvSpPr>
          <p:spPr bwMode="auto">
            <a:xfrm>
              <a:off x="3792539" y="3933826"/>
              <a:ext cx="1006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sz="1400" b="1">
                  <a:latin typeface="Calibri" panose="020F0502020204030204" pitchFamily="34" charset="0"/>
                </a:rPr>
                <a:t>R. OGUN</a:t>
              </a:r>
              <a:endParaRPr lang="en-GB" b="1">
                <a:latin typeface="Calibri" panose="020F0502020204030204" pitchFamily="34" charset="0"/>
              </a:endParaRPr>
            </a:p>
          </p:txBody>
        </p:sp>
      </p:grpSp>
      <p:sp>
        <p:nvSpPr>
          <p:cNvPr id="3" name="Rectangle 2">
            <a:extLst>
              <a:ext uri="{FF2B5EF4-FFF2-40B4-BE49-F238E27FC236}">
                <a16:creationId xmlns:a16="http://schemas.microsoft.com/office/drawing/2014/main" id="{080DC039-9AF3-4734-B7A9-016DE3A3E561}"/>
              </a:ext>
            </a:extLst>
          </p:cNvPr>
          <p:cNvSpPr/>
          <p:nvPr/>
        </p:nvSpPr>
        <p:spPr>
          <a:xfrm>
            <a:off x="556650" y="515857"/>
            <a:ext cx="11014355" cy="369332"/>
          </a:xfrm>
          <a:prstGeom prst="rect">
            <a:avLst/>
          </a:prstGeom>
        </p:spPr>
        <p:txBody>
          <a:bodyPr wrap="square">
            <a:spAutoFit/>
          </a:bodyPr>
          <a:lstStyle/>
          <a:p>
            <a:r>
              <a:rPr lang="en-US" b="1" dirty="0">
                <a:solidFill>
                  <a:srgbClr val="006600"/>
                </a:solidFill>
                <a:latin typeface="Cambria" pitchFamily="18" charset="0"/>
              </a:rPr>
              <a:t>7.0 NETWORK OF RIVERS DISCHARGING THROUGH OGUN STATE INTO LAGOS FROM THE HINTERLAND</a:t>
            </a:r>
            <a:endParaRPr lang="en-GB" dirty="0">
              <a:latin typeface="Cambria" pitchFamily="18" charset="0"/>
            </a:endParaRPr>
          </a:p>
        </p:txBody>
      </p:sp>
    </p:spTree>
    <p:extLst>
      <p:ext uri="{BB962C8B-B14F-4D97-AF65-F5344CB8AC3E}">
        <p14:creationId xmlns:p14="http://schemas.microsoft.com/office/powerpoint/2010/main" val="3953784721"/>
      </p:ext>
    </p:extLst>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1810-F108-4739-9A6E-2203A5EB4C7A}"/>
              </a:ext>
            </a:extLst>
          </p:cNvPr>
          <p:cNvSpPr>
            <a:spLocks noGrp="1"/>
          </p:cNvSpPr>
          <p:nvPr>
            <p:ph type="title"/>
          </p:nvPr>
        </p:nvSpPr>
        <p:spPr>
          <a:xfrm>
            <a:off x="838200" y="365126"/>
            <a:ext cx="10515600" cy="315912"/>
          </a:xfrm>
        </p:spPr>
        <p:txBody>
          <a:bodyPr>
            <a:noAutofit/>
          </a:bodyPr>
          <a:lstStyle/>
          <a:p>
            <a:r>
              <a:rPr lang="en-US" sz="3200" b="1" dirty="0">
                <a:latin typeface="Cambria" panose="02040503050406030204" pitchFamily="18" charset="0"/>
                <a:ea typeface="Calibri" panose="020F0502020204030204" pitchFamily="34" charset="0"/>
                <a:cs typeface="Arial" panose="020B0604020202020204" pitchFamily="34" charset="0"/>
              </a:rPr>
              <a:t>8.0 VULNERABLE GROUP</a:t>
            </a:r>
            <a:r>
              <a:rPr lang="en-US" sz="3200" dirty="0">
                <a:latin typeface="Cambria" panose="02040503050406030204" pitchFamily="18" charset="0"/>
                <a:ea typeface="Calibri" panose="020F0502020204030204" pitchFamily="34" charset="0"/>
                <a:cs typeface="Arial" panose="020B0604020202020204" pitchFamily="34" charset="0"/>
              </a:rPr>
              <a:t>S.</a:t>
            </a:r>
            <a:endParaRPr lang="en-NG" sz="3200" dirty="0"/>
          </a:p>
        </p:txBody>
      </p:sp>
      <p:sp>
        <p:nvSpPr>
          <p:cNvPr id="4" name="Rectangle 3">
            <a:extLst>
              <a:ext uri="{FF2B5EF4-FFF2-40B4-BE49-F238E27FC236}">
                <a16:creationId xmlns:a16="http://schemas.microsoft.com/office/drawing/2014/main" id="{7FCFE62B-59AE-4CE0-A588-010078DD6F91}"/>
              </a:ext>
            </a:extLst>
          </p:cNvPr>
          <p:cNvSpPr/>
          <p:nvPr/>
        </p:nvSpPr>
        <p:spPr>
          <a:xfrm>
            <a:off x="838200" y="1122111"/>
            <a:ext cx="10515600" cy="4803238"/>
          </a:xfrm>
          <a:prstGeom prst="rect">
            <a:avLst/>
          </a:prstGeom>
        </p:spPr>
        <p:txBody>
          <a:bodyPr wrap="square">
            <a:spAutoFit/>
          </a:bodyPr>
          <a:lstStyle/>
          <a:p>
            <a:pPr>
              <a:lnSpc>
                <a:spcPct val="115000"/>
              </a:lnSpc>
              <a:spcAft>
                <a:spcPts val="0"/>
              </a:spcAft>
            </a:pPr>
            <a:endParaRPr lang="en-NG"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Arial" panose="020B0604020202020204" pitchFamily="34" charset="0"/>
              <a:buChar char="•"/>
            </a:pPr>
            <a:r>
              <a:rPr lang="en-US" dirty="0">
                <a:latin typeface="Cambria" panose="02040503050406030204" pitchFamily="18" charset="0"/>
                <a:ea typeface="Calibri" panose="020F0502020204030204" pitchFamily="34" charset="0"/>
                <a:cs typeface="Arial" panose="020B0604020202020204" pitchFamily="34" charset="0"/>
              </a:rPr>
              <a:t> </a:t>
            </a:r>
            <a:r>
              <a:rPr lang="en-US" sz="2800" dirty="0">
                <a:latin typeface="Cambria" panose="02040503050406030204" pitchFamily="18" charset="0"/>
                <a:ea typeface="Calibri" panose="020F0502020204030204" pitchFamily="34" charset="0"/>
                <a:cs typeface="Arial" panose="020B0604020202020204" pitchFamily="34" charset="0"/>
              </a:rPr>
              <a:t>People, usually</a:t>
            </a:r>
            <a:r>
              <a:rPr lang="en-US" sz="2800" i="1" dirty="0">
                <a:latin typeface="Cambria" panose="02040503050406030204" pitchFamily="18" charset="0"/>
                <a:ea typeface="Calibri" panose="020F0502020204030204" pitchFamily="34" charset="0"/>
                <a:cs typeface="Arial" panose="020B0604020202020204" pitchFamily="34" charset="0"/>
              </a:rPr>
              <a:t> the “</a:t>
            </a:r>
            <a:r>
              <a:rPr lang="en-US" sz="2800" dirty="0">
                <a:latin typeface="Cambria" panose="02040503050406030204" pitchFamily="18" charset="0"/>
                <a:ea typeface="Calibri" panose="020F0502020204030204" pitchFamily="34" charset="0"/>
                <a:cs typeface="Arial" panose="020B0604020202020204" pitchFamily="34" charset="0"/>
              </a:rPr>
              <a:t>poorest of the poor”, who have no control over their means of livelihood. </a:t>
            </a:r>
            <a:endParaRPr lang="en-NG"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200"/>
              <a:buFont typeface="Symbol" panose="05050102010706020507" pitchFamily="18" charset="2"/>
              <a:buChar char=""/>
            </a:pPr>
            <a:r>
              <a:rPr lang="en-US" sz="2800" dirty="0">
                <a:latin typeface="Cambria" panose="02040503050406030204" pitchFamily="18" charset="0"/>
                <a:ea typeface="Calibri" panose="020F0502020204030204" pitchFamily="34" charset="0"/>
                <a:cs typeface="Arial" panose="020B0604020202020204" pitchFamily="34" charset="0"/>
              </a:rPr>
              <a:t>Female-headed households withou</a:t>
            </a:r>
            <a:r>
              <a:rPr lang="en-US" sz="2800" i="1" dirty="0">
                <a:latin typeface="Cambria" panose="02040503050406030204" pitchFamily="18" charset="0"/>
                <a:ea typeface="Calibri" panose="020F0502020204030204" pitchFamily="34" charset="0"/>
                <a:cs typeface="Arial" panose="020B0604020202020204" pitchFamily="34" charset="0"/>
              </a:rPr>
              <a:t>t </a:t>
            </a:r>
            <a:r>
              <a:rPr lang="en-US" sz="2800" dirty="0">
                <a:latin typeface="Cambria" panose="02040503050406030204" pitchFamily="18" charset="0"/>
                <a:ea typeface="Calibri" panose="020F0502020204030204" pitchFamily="34" charset="0"/>
                <a:cs typeface="Arial" panose="020B0604020202020204" pitchFamily="34" charset="0"/>
              </a:rPr>
              <a:t>farm or fish assets, who do not have any type of formal access to these assets.</a:t>
            </a:r>
            <a:endParaRPr lang="en-NG"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200"/>
              <a:buFont typeface="Symbol" panose="05050102010706020507" pitchFamily="18" charset="2"/>
              <a:buChar char=""/>
            </a:pPr>
            <a:r>
              <a:rPr lang="en-US" sz="2800" dirty="0">
                <a:latin typeface="Cambria" panose="02040503050406030204" pitchFamily="18" charset="0"/>
                <a:ea typeface="Calibri" panose="020F0502020204030204" pitchFamily="34" charset="0"/>
                <a:cs typeface="Arial" panose="020B0604020202020204" pitchFamily="34" charset="0"/>
              </a:rPr>
              <a:t>The elderly who, even if they own means of production are unable to utilize them to the maximum capacity.</a:t>
            </a:r>
            <a:endParaRPr lang="en-NG"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200"/>
              <a:buFont typeface="Symbol" panose="05050102010706020507" pitchFamily="18" charset="2"/>
              <a:buChar char=""/>
            </a:pPr>
            <a:r>
              <a:rPr lang="en-US" sz="2800" dirty="0">
                <a:latin typeface="Cambria" panose="02040503050406030204" pitchFamily="18" charset="0"/>
                <a:ea typeface="Calibri" panose="020F0502020204030204" pitchFamily="34" charset="0"/>
                <a:cs typeface="Arial" panose="020B0604020202020204" pitchFamily="34" charset="0"/>
              </a:rPr>
              <a:t>Disabled persons who are unable to engage in conventional income-generating activities and may not have access to alternative opportunities.</a:t>
            </a:r>
            <a:endParaRPr lang="en-NG"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858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CBF7-819C-46D8-B1FC-47730D202DFE}"/>
              </a:ext>
            </a:extLst>
          </p:cNvPr>
          <p:cNvSpPr>
            <a:spLocks noGrp="1"/>
          </p:cNvSpPr>
          <p:nvPr>
            <p:ph type="title"/>
          </p:nvPr>
        </p:nvSpPr>
        <p:spPr/>
        <p:txBody>
          <a:bodyPr>
            <a:normAutofit/>
          </a:bodyPr>
          <a:lstStyle/>
          <a:p>
            <a:r>
              <a:rPr lang="en-US" sz="3200" b="1" dirty="0">
                <a:latin typeface="Cambria" panose="02040503050406030204" pitchFamily="18" charset="0"/>
                <a:ea typeface="Calibri" panose="020F0502020204030204" pitchFamily="34" charset="0"/>
                <a:cs typeface="Arial" panose="020B0604020202020204" pitchFamily="34" charset="0"/>
              </a:rPr>
              <a:t>8.0 VULNERABLE GROUP</a:t>
            </a:r>
            <a:r>
              <a:rPr lang="en-US" sz="3200" dirty="0">
                <a:latin typeface="Cambria" panose="02040503050406030204" pitchFamily="18" charset="0"/>
                <a:ea typeface="Calibri" panose="020F0502020204030204" pitchFamily="34" charset="0"/>
                <a:cs typeface="Arial" panose="020B0604020202020204" pitchFamily="34" charset="0"/>
              </a:rPr>
              <a:t>S CONTD..</a:t>
            </a:r>
            <a:endParaRPr lang="en-NG" sz="3200" dirty="0"/>
          </a:p>
        </p:txBody>
      </p:sp>
      <p:sp>
        <p:nvSpPr>
          <p:cNvPr id="3" name="Content Placeholder 2">
            <a:extLst>
              <a:ext uri="{FF2B5EF4-FFF2-40B4-BE49-F238E27FC236}">
                <a16:creationId xmlns:a16="http://schemas.microsoft.com/office/drawing/2014/main" id="{F1FE690F-9B0C-4541-A677-D3E163BBC5EB}"/>
              </a:ext>
            </a:extLst>
          </p:cNvPr>
          <p:cNvSpPr>
            <a:spLocks noGrp="1"/>
          </p:cNvSpPr>
          <p:nvPr>
            <p:ph idx="1"/>
          </p:nvPr>
        </p:nvSpPr>
        <p:spPr/>
        <p:txBody>
          <a:bodyPr/>
          <a:lstStyle/>
          <a:p>
            <a:pPr marL="342900" lvl="0" indent="-342900">
              <a:lnSpc>
                <a:spcPct val="115000"/>
              </a:lnSpc>
              <a:spcAft>
                <a:spcPts val="0"/>
              </a:spcAft>
              <a:buSzPts val="1200"/>
              <a:buFont typeface="Symbol" panose="05050102010706020507" pitchFamily="18" charset="2"/>
              <a:buChar char=""/>
            </a:pPr>
            <a:r>
              <a:rPr lang="en-US" dirty="0">
                <a:latin typeface="Cambria" panose="02040503050406030204" pitchFamily="18" charset="0"/>
                <a:ea typeface="Calibri" panose="020F0502020204030204" pitchFamily="34" charset="0"/>
                <a:cs typeface="Arial" panose="020B0604020202020204" pitchFamily="34" charset="0"/>
              </a:rPr>
              <a:t>Children who may not have opportunities for advancement since educational facilities are presently lacking</a:t>
            </a:r>
            <a:endParaRPr lang="en-NG"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200"/>
              <a:buFont typeface="Symbol" panose="05050102010706020507" pitchFamily="18" charset="2"/>
              <a:buChar char=""/>
            </a:pPr>
            <a:r>
              <a:rPr lang="en-US" dirty="0">
                <a:latin typeface="Cambria" panose="02040503050406030204" pitchFamily="18" charset="0"/>
                <a:ea typeface="Calibri" panose="020F0502020204030204" pitchFamily="34" charset="0"/>
                <a:cs typeface="Arial" panose="020B0604020202020204" pitchFamily="34" charset="0"/>
              </a:rPr>
              <a:t>Women fish processors who will have less fish to process/sell in areas where fishing activities are reduced due to project activities the along the coastal area</a:t>
            </a:r>
            <a:endParaRPr lang="en-NG"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SzPts val="1200"/>
              <a:buFont typeface="Symbol" panose="05050102010706020507" pitchFamily="18" charset="2"/>
              <a:buChar char=""/>
            </a:pPr>
            <a:r>
              <a:rPr lang="en-US" dirty="0">
                <a:latin typeface="Cambria" panose="02040503050406030204" pitchFamily="18" charset="0"/>
                <a:ea typeface="Calibri" panose="020F0502020204030204" pitchFamily="34" charset="0"/>
                <a:cs typeface="Arial" panose="020B0604020202020204" pitchFamily="34" charset="0"/>
              </a:rPr>
              <a:t>Both male and female youth, especially the unemployed, are vulnerable to probable increases in certain communicable diseases (e.g., HIV/AIDS) due to development activities.</a:t>
            </a:r>
            <a:endParaRPr lang="en-NG" sz="2400" dirty="0">
              <a:latin typeface="Calibri" panose="020F0502020204030204" pitchFamily="34" charset="0"/>
              <a:ea typeface="Calibri" panose="020F0502020204030204" pitchFamily="34" charset="0"/>
              <a:cs typeface="Times New Roman" panose="02020603050405020304" pitchFamily="18" charset="0"/>
            </a:endParaRPr>
          </a:p>
          <a:p>
            <a:endParaRPr lang="en-NG" dirty="0"/>
          </a:p>
        </p:txBody>
      </p:sp>
    </p:spTree>
    <p:extLst>
      <p:ext uri="{BB962C8B-B14F-4D97-AF65-F5344CB8AC3E}">
        <p14:creationId xmlns:p14="http://schemas.microsoft.com/office/powerpoint/2010/main" val="233006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B90AA94-E98F-493E-AEB7-687A38BBCAC1}"/>
              </a:ext>
            </a:extLst>
          </p:cNvPr>
          <p:cNvGraphicFramePr>
            <a:graphicFrameLocks noGrp="1"/>
          </p:cNvGraphicFramePr>
          <p:nvPr>
            <p:ph idx="1"/>
            <p:extLst>
              <p:ext uri="{D42A27DB-BD31-4B8C-83A1-F6EECF244321}">
                <p14:modId xmlns:p14="http://schemas.microsoft.com/office/powerpoint/2010/main" val="1749631952"/>
              </p:ext>
            </p:extLst>
          </p:nvPr>
        </p:nvGraphicFramePr>
        <p:xfrm>
          <a:off x="665018" y="793876"/>
          <a:ext cx="11236037" cy="5696720"/>
        </p:xfrm>
        <a:graphic>
          <a:graphicData uri="http://schemas.openxmlformats.org/drawingml/2006/table">
            <a:tbl>
              <a:tblPr firstRow="1" firstCol="1" bandRow="1"/>
              <a:tblGrid>
                <a:gridCol w="2078860">
                  <a:extLst>
                    <a:ext uri="{9D8B030D-6E8A-4147-A177-3AD203B41FA5}">
                      <a16:colId xmlns:a16="http://schemas.microsoft.com/office/drawing/2014/main" val="2749450370"/>
                    </a:ext>
                  </a:extLst>
                </a:gridCol>
                <a:gridCol w="2026745">
                  <a:extLst>
                    <a:ext uri="{9D8B030D-6E8A-4147-A177-3AD203B41FA5}">
                      <a16:colId xmlns:a16="http://schemas.microsoft.com/office/drawing/2014/main" val="114054693"/>
                    </a:ext>
                  </a:extLst>
                </a:gridCol>
                <a:gridCol w="2044873">
                  <a:extLst>
                    <a:ext uri="{9D8B030D-6E8A-4147-A177-3AD203B41FA5}">
                      <a16:colId xmlns:a16="http://schemas.microsoft.com/office/drawing/2014/main" val="4018640632"/>
                    </a:ext>
                  </a:extLst>
                </a:gridCol>
                <a:gridCol w="1924786">
                  <a:extLst>
                    <a:ext uri="{9D8B030D-6E8A-4147-A177-3AD203B41FA5}">
                      <a16:colId xmlns:a16="http://schemas.microsoft.com/office/drawing/2014/main" val="1119865403"/>
                    </a:ext>
                  </a:extLst>
                </a:gridCol>
                <a:gridCol w="3160773">
                  <a:extLst>
                    <a:ext uri="{9D8B030D-6E8A-4147-A177-3AD203B41FA5}">
                      <a16:colId xmlns:a16="http://schemas.microsoft.com/office/drawing/2014/main" val="80152664"/>
                    </a:ext>
                  </a:extLst>
                </a:gridCol>
              </a:tblGrid>
              <a:tr h="799655">
                <a:tc>
                  <a:txBody>
                    <a:bodyPr/>
                    <a:lstStyle/>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Community</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Quality of road</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Passable all year?</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Links community to which other community?</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0000"/>
                        </a:lnSpc>
                        <a:spcAft>
                          <a:spcPts val="0"/>
                        </a:spcAft>
                      </a:pPr>
                      <a:r>
                        <a:rPr lang="en-US" sz="1600" b="1" i="1" dirty="0">
                          <a:effectLst/>
                          <a:latin typeface="Cambria" panose="02040503050406030204" pitchFamily="18" charset="0"/>
                          <a:ea typeface="Calibri" panose="020F0502020204030204" pitchFamily="34" charset="0"/>
                          <a:cs typeface="Arial" panose="020B0604020202020204" pitchFamily="34" charset="0"/>
                        </a:rPr>
                        <a:t>Remarks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378689"/>
                  </a:ext>
                </a:extLst>
              </a:tr>
              <a:tr h="214309">
                <a:tc>
                  <a:txBody>
                    <a:bodyPr/>
                    <a:lstStyle/>
                    <a:p>
                      <a:pPr marL="457200">
                        <a:lnSpc>
                          <a:spcPct val="115000"/>
                        </a:lnSpc>
                        <a:spcAft>
                          <a:spcPts val="0"/>
                        </a:spcAft>
                      </a:pPr>
                      <a:r>
                        <a:rPr lang="en-US" sz="1600" i="1" dirty="0">
                          <a:effectLst/>
                          <a:latin typeface="Cambria" panose="02040503050406030204" pitchFamily="18" charset="0"/>
                          <a:ea typeface="Calibri" panose="020F0502020204030204" pitchFamily="34" charset="0"/>
                          <a:cs typeface="Arial" panose="020B0604020202020204" pitchFamily="34" charset="0"/>
                        </a:rPr>
                        <a:t>Ode-Omi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Folu</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Not tarred, narrow &amp; rough</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8295387"/>
                  </a:ext>
                </a:extLst>
              </a:tr>
              <a:tr h="214309">
                <a:tc>
                  <a:txBody>
                    <a:bodyPr/>
                    <a:lstStyle/>
                    <a:p>
                      <a:pPr marL="457200">
                        <a:lnSpc>
                          <a:spcPct val="115000"/>
                        </a:lnSpc>
                        <a:spcAft>
                          <a:spcPts val="0"/>
                        </a:spcAft>
                      </a:pPr>
                      <a:r>
                        <a:rPr lang="en-US" sz="1600" i="0" dirty="0">
                          <a:effectLst/>
                          <a:latin typeface="Cambria" panose="02040503050406030204" pitchFamily="18" charset="0"/>
                          <a:ea typeface="Calibri" panose="020F0502020204030204" pitchFamily="34" charset="0"/>
                          <a:cs typeface="Arial" panose="020B0604020202020204" pitchFamily="34" charset="0"/>
                        </a:rPr>
                        <a:t>Ago </a:t>
                      </a:r>
                      <a:r>
                        <a:rPr lang="en-US" sz="1600" i="0" dirty="0" err="1">
                          <a:effectLst/>
                          <a:latin typeface="Cambria" panose="02040503050406030204" pitchFamily="18" charset="0"/>
                          <a:ea typeface="Calibri" panose="020F0502020204030204" pitchFamily="34" charset="0"/>
                          <a:cs typeface="Arial" panose="020B0604020202020204" pitchFamily="34" charset="0"/>
                        </a:rPr>
                        <a:t>Keji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1937794"/>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Awodikora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Ode-Omi/</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5245778"/>
                  </a:ext>
                </a:extLst>
              </a:tr>
              <a:tr h="443404">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Eba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Folu Community</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7264704"/>
                  </a:ext>
                </a:extLst>
              </a:tr>
              <a:tr h="214309">
                <a:tc>
                  <a:txBody>
                    <a:bodyPr/>
                    <a:lstStyle/>
                    <a:p>
                      <a:pPr marL="457200">
                        <a:lnSpc>
                          <a:spcPct val="115000"/>
                        </a:lnSpc>
                        <a:spcAft>
                          <a:spcPts val="0"/>
                        </a:spcAft>
                      </a:pPr>
                      <a:r>
                        <a:rPr lang="en-US" sz="1600" i="1" dirty="0">
                          <a:effectLst/>
                          <a:latin typeface="Cambria" panose="02040503050406030204" pitchFamily="18" charset="0"/>
                          <a:ea typeface="Calibri" panose="020F0502020204030204" pitchFamily="34" charset="0"/>
                          <a:cs typeface="Arial" panose="020B0604020202020204" pitchFamily="34" charset="0"/>
                        </a:rPr>
                        <a:t>Lago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Island Community</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46817"/>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Isekun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906462"/>
                  </a:ext>
                </a:extLst>
              </a:tr>
              <a:tr h="214309">
                <a:tc>
                  <a:txBody>
                    <a:bodyPr/>
                    <a:lstStyle/>
                    <a:p>
                      <a:pPr marL="457200">
                        <a:lnSpc>
                          <a:spcPct val="115000"/>
                        </a:lnSpc>
                        <a:spcAft>
                          <a:spcPts val="0"/>
                        </a:spcAft>
                      </a:pPr>
                      <a:r>
                        <a:rPr lang="en-US" sz="1600" i="1" dirty="0">
                          <a:effectLst/>
                          <a:latin typeface="Cambria" panose="02040503050406030204" pitchFamily="18" charset="0"/>
                          <a:ea typeface="Calibri" panose="020F0502020204030204" pitchFamily="34" charset="0"/>
                          <a:cs typeface="Arial" panose="020B0604020202020204" pitchFamily="34" charset="0"/>
                        </a:rPr>
                        <a:t>Oka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Ode-Omi</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Long &amp; rough</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135641"/>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Ilete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Oka</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Barely motorable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221367"/>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Oke-oso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Very bad in rainy season</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1491505"/>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Ijegbe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Oke-Oso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Roads is full of sand</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846840"/>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Olosunmeta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Igbosere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39631"/>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Akede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8496092"/>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Igbosere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i="0">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7047498"/>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Araromi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Now reachable by road</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0994795"/>
                  </a:ext>
                </a:extLst>
              </a:tr>
              <a:tr h="214309">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Igbeki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Poor</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a:effectLst/>
                          <a:latin typeface="Cambria" panose="02040503050406030204" pitchFamily="18" charset="0"/>
                          <a:ea typeface="Calibri" panose="020F0502020204030204" pitchFamily="34" charset="0"/>
                          <a:cs typeface="Arial" panose="020B0604020202020204" pitchFamily="34" charset="0"/>
                        </a:rPr>
                        <a:t>Water-logged during rains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26561"/>
                  </a:ext>
                </a:extLst>
              </a:tr>
              <a:tr h="0">
                <a:tc>
                  <a:txBody>
                    <a:bodyPr/>
                    <a:lstStyle/>
                    <a:p>
                      <a:pPr marL="457200">
                        <a:lnSpc>
                          <a:spcPct val="115000"/>
                        </a:lnSpc>
                        <a:spcAft>
                          <a:spcPts val="0"/>
                        </a:spcAft>
                      </a:pPr>
                      <a:r>
                        <a:rPr lang="en-US" sz="1600" i="1" dirty="0">
                          <a:effectLst/>
                          <a:latin typeface="Cambria" panose="02040503050406030204" pitchFamily="18" charset="0"/>
                          <a:ea typeface="Calibri" panose="020F0502020204030204" pitchFamily="34" charset="0"/>
                          <a:cs typeface="Arial" panose="020B0604020202020204" pitchFamily="34" charset="0"/>
                        </a:rPr>
                        <a:t>Ise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dirty="0">
                          <a:effectLst/>
                          <a:latin typeface="Cambria" panose="02040503050406030204" pitchFamily="18" charset="0"/>
                          <a:ea typeface="Calibri" panose="020F0502020204030204" pitchFamily="34" charset="0"/>
                          <a:cs typeface="Arial" panose="020B0604020202020204" pitchFamily="34" charset="0"/>
                        </a:rPr>
                        <a:t>Average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dirty="0">
                          <a:effectLst/>
                          <a:latin typeface="Cambria" panose="02040503050406030204" pitchFamily="18" charset="0"/>
                          <a:ea typeface="Calibri" panose="020F0502020204030204" pitchFamily="34" charset="0"/>
                          <a:cs typeface="Arial" panose="020B0604020202020204" pitchFamily="34" charset="0"/>
                        </a:rPr>
                        <a:t>Yes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dirty="0" err="1">
                          <a:effectLst/>
                          <a:latin typeface="Cambria" panose="02040503050406030204" pitchFamily="18" charset="0"/>
                          <a:ea typeface="Calibri" panose="020F0502020204030204" pitchFamily="34" charset="0"/>
                          <a:cs typeface="Arial" panose="020B0604020202020204" pitchFamily="34" charset="0"/>
                        </a:rPr>
                        <a:t>Folu</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15000"/>
                        </a:lnSpc>
                        <a:spcAft>
                          <a:spcPts val="0"/>
                        </a:spcAft>
                      </a:pPr>
                      <a:r>
                        <a:rPr lang="en-US" sz="1600" i="1" dirty="0">
                          <a:effectLst/>
                          <a:latin typeface="Cambria" panose="02040503050406030204" pitchFamily="18" charset="0"/>
                          <a:ea typeface="Calibri" panose="020F0502020204030204" pitchFamily="34" charset="0"/>
                          <a:cs typeface="Arial" panose="020B0604020202020204" pitchFamily="34" charset="0"/>
                        </a:rPr>
                        <a:t>Needs repair</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848" marR="41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755446"/>
                  </a:ext>
                </a:extLst>
              </a:tr>
            </a:tbl>
          </a:graphicData>
        </a:graphic>
      </p:graphicFrame>
      <p:sp>
        <p:nvSpPr>
          <p:cNvPr id="6" name="Rectangle 1">
            <a:extLst>
              <a:ext uri="{FF2B5EF4-FFF2-40B4-BE49-F238E27FC236}">
                <a16:creationId xmlns:a16="http://schemas.microsoft.com/office/drawing/2014/main" id="{D321C3C5-33C5-4798-95D8-609FFDC8DDF0}"/>
              </a:ext>
            </a:extLst>
          </p:cNvPr>
          <p:cNvSpPr>
            <a:spLocks noChangeArrowheads="1"/>
          </p:cNvSpPr>
          <p:nvPr/>
        </p:nvSpPr>
        <p:spPr bwMode="auto">
          <a:xfrm>
            <a:off x="665019" y="367404"/>
            <a:ext cx="275082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9.0 QUALITY OF ROADS IN SELECTED COMMUNITIES</a:t>
            </a:r>
            <a:endParaRPr kumimoji="0" lang="en-US" altLang="en-NG"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3700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5E88B6-AE23-4BC3-B428-66C8E0806472}"/>
              </a:ext>
            </a:extLst>
          </p:cNvPr>
          <p:cNvGraphicFramePr>
            <a:graphicFrameLocks noGrp="1"/>
          </p:cNvGraphicFramePr>
          <p:nvPr>
            <p:ph idx="1"/>
            <p:extLst>
              <p:ext uri="{D42A27DB-BD31-4B8C-83A1-F6EECF244321}">
                <p14:modId xmlns:p14="http://schemas.microsoft.com/office/powerpoint/2010/main" val="1621511080"/>
              </p:ext>
            </p:extLst>
          </p:nvPr>
        </p:nvGraphicFramePr>
        <p:xfrm>
          <a:off x="665257" y="810263"/>
          <a:ext cx="9337726" cy="5836042"/>
        </p:xfrm>
        <a:graphic>
          <a:graphicData uri="http://schemas.openxmlformats.org/drawingml/2006/table">
            <a:tbl>
              <a:tblPr firstRow="1" firstCol="1" bandRow="1"/>
              <a:tblGrid>
                <a:gridCol w="1143203">
                  <a:extLst>
                    <a:ext uri="{9D8B030D-6E8A-4147-A177-3AD203B41FA5}">
                      <a16:colId xmlns:a16="http://schemas.microsoft.com/office/drawing/2014/main" val="871168657"/>
                    </a:ext>
                  </a:extLst>
                </a:gridCol>
                <a:gridCol w="873951">
                  <a:extLst>
                    <a:ext uri="{9D8B030D-6E8A-4147-A177-3AD203B41FA5}">
                      <a16:colId xmlns:a16="http://schemas.microsoft.com/office/drawing/2014/main" val="1630291767"/>
                    </a:ext>
                  </a:extLst>
                </a:gridCol>
                <a:gridCol w="604015">
                  <a:extLst>
                    <a:ext uri="{9D8B030D-6E8A-4147-A177-3AD203B41FA5}">
                      <a16:colId xmlns:a16="http://schemas.microsoft.com/office/drawing/2014/main" val="3669376141"/>
                    </a:ext>
                  </a:extLst>
                </a:gridCol>
                <a:gridCol w="652468">
                  <a:extLst>
                    <a:ext uri="{9D8B030D-6E8A-4147-A177-3AD203B41FA5}">
                      <a16:colId xmlns:a16="http://schemas.microsoft.com/office/drawing/2014/main" val="2187791891"/>
                    </a:ext>
                  </a:extLst>
                </a:gridCol>
                <a:gridCol w="2309506">
                  <a:extLst>
                    <a:ext uri="{9D8B030D-6E8A-4147-A177-3AD203B41FA5}">
                      <a16:colId xmlns:a16="http://schemas.microsoft.com/office/drawing/2014/main" val="3432565656"/>
                    </a:ext>
                  </a:extLst>
                </a:gridCol>
                <a:gridCol w="3754583">
                  <a:extLst>
                    <a:ext uri="{9D8B030D-6E8A-4147-A177-3AD203B41FA5}">
                      <a16:colId xmlns:a16="http://schemas.microsoft.com/office/drawing/2014/main" val="1884918647"/>
                    </a:ext>
                  </a:extLst>
                </a:gridCol>
              </a:tblGrid>
              <a:tr h="358101">
                <a:tc>
                  <a:txBody>
                    <a:bodyPr/>
                    <a:lstStyle/>
                    <a:p>
                      <a:pPr algn="ctr">
                        <a:lnSpc>
                          <a:spcPct val="115000"/>
                        </a:lnSpc>
                        <a:spcAft>
                          <a:spcPts val="0"/>
                        </a:spcAft>
                      </a:pPr>
                      <a:r>
                        <a:rPr lang="en-US" sz="1400" b="1" dirty="0">
                          <a:effectLst/>
                          <a:latin typeface="Cambria" panose="02040503050406030204" pitchFamily="18" charset="0"/>
                          <a:ea typeface="Calibri" panose="020F0502020204030204" pitchFamily="34" charset="0"/>
                          <a:cs typeface="Arial" panose="020B0604020202020204" pitchFamily="34" charset="0"/>
                        </a:rPr>
                        <a:t>Community</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400" b="1" dirty="0">
                          <a:effectLst/>
                          <a:latin typeface="Cambria" panose="02040503050406030204" pitchFamily="18" charset="0"/>
                          <a:ea typeface="Calibri" panose="020F0502020204030204" pitchFamily="34" charset="0"/>
                          <a:cs typeface="Arial" panose="020B0604020202020204" pitchFamily="34" charset="0"/>
                        </a:rPr>
                        <a:t>Have Pry School?</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hMerge="1">
                  <a:txBody>
                    <a:bodyPr/>
                    <a:lstStyle/>
                    <a:p>
                      <a:endParaRPr lang="en-NG"/>
                    </a:p>
                  </a:txBody>
                  <a:tcPr/>
                </a:tc>
                <a:tc>
                  <a:txBody>
                    <a:bodyPr/>
                    <a:lstStyle/>
                    <a:p>
                      <a:pPr algn="ctr">
                        <a:lnSpc>
                          <a:spcPct val="115000"/>
                        </a:lnSpc>
                        <a:spcAft>
                          <a:spcPts val="0"/>
                        </a:spcAft>
                      </a:pPr>
                      <a:r>
                        <a:rPr lang="en-US" sz="1400" b="1" dirty="0">
                          <a:effectLst/>
                          <a:latin typeface="Cambria" panose="02040503050406030204" pitchFamily="18" charset="0"/>
                          <a:ea typeface="Calibri" panose="020F0502020204030204" pitchFamily="34" charset="0"/>
                          <a:cs typeface="Arial" panose="020B0604020202020204" pitchFamily="34" charset="0"/>
                        </a:rPr>
                        <a:t>Any changes in 10 years?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b="1">
                          <a:effectLst/>
                          <a:latin typeface="Cambria" panose="02040503050406030204" pitchFamily="18" charset="0"/>
                          <a:ea typeface="Calibri" panose="020F0502020204030204" pitchFamily="34" charset="0"/>
                          <a:cs typeface="Arial" panose="020B0604020202020204" pitchFamily="34" charset="0"/>
                        </a:rPr>
                        <a:t>Reason for change if any (due to OKLNG intervention?)</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4095159"/>
                  </a:ext>
                </a:extLst>
              </a:tr>
              <a:tr h="173102">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2006</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657618"/>
                  </a:ext>
                </a:extLst>
              </a:tr>
              <a:tr h="173102">
                <a:tc>
                  <a:txBody>
                    <a:bodyPr/>
                    <a:lstStyle/>
                    <a:p>
                      <a:pPr algn="l">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Ode-Omi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Yes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OKLNG provided desks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1205853"/>
                  </a:ext>
                </a:extLst>
              </a:tr>
              <a:tr h="173102">
                <a:tc>
                  <a:txBody>
                    <a:bodyPr/>
                    <a:lstStyle/>
                    <a:p>
                      <a:pPr algn="l">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Ago </a:t>
                      </a:r>
                      <a:r>
                        <a:rPr lang="en-US" sz="1400" dirty="0" err="1">
                          <a:effectLst/>
                          <a:latin typeface="Cambria" panose="02040503050406030204" pitchFamily="18" charset="0"/>
                          <a:ea typeface="Calibri" panose="020F0502020204030204" pitchFamily="34" charset="0"/>
                          <a:cs typeface="Arial" panose="020B0604020202020204" pitchFamily="34" charset="0"/>
                        </a:rPr>
                        <a:t>Keji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7524633"/>
                  </a:ext>
                </a:extLst>
              </a:tr>
              <a:tr h="173102">
                <a:tc>
                  <a:txBody>
                    <a:bodyPr/>
                    <a:lstStyle/>
                    <a:p>
                      <a:pPr algn="l">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Awodikora</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298303"/>
                  </a:ext>
                </a:extLst>
              </a:tr>
              <a:tr h="211366">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Eba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Yes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LGA renovated building; OKLNG supplied chairs, pencils, notebooks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945710"/>
                  </a:ext>
                </a:extLst>
              </a:tr>
              <a:tr h="173102">
                <a:tc>
                  <a:txBody>
                    <a:bodyPr/>
                    <a:lstStyle/>
                    <a:p>
                      <a:pPr algn="l">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Lago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472422"/>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Isekun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Renovated, but not by OKLNG</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148670"/>
                  </a:ext>
                </a:extLst>
              </a:tr>
              <a:tr h="173102">
                <a:tc>
                  <a:txBody>
                    <a:bodyPr/>
                    <a:lstStyle/>
                    <a:p>
                      <a:pPr algn="l">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Oka</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907735"/>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Ilete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496103"/>
                  </a:ext>
                </a:extLst>
              </a:tr>
              <a:tr h="173102">
                <a:tc>
                  <a:txBody>
                    <a:bodyPr/>
                    <a:lstStyle/>
                    <a:p>
                      <a:pPr algn="l">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Oka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613802"/>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Oke</a:t>
                      </a:r>
                      <a:r>
                        <a:rPr lang="en-US" sz="1400" dirty="0">
                          <a:effectLst/>
                          <a:latin typeface="Cambria" panose="02040503050406030204" pitchFamily="18" charset="0"/>
                          <a:ea typeface="Calibri" panose="020F0502020204030204" pitchFamily="34" charset="0"/>
                          <a:cs typeface="Arial" panose="020B0604020202020204" pitchFamily="34" charset="0"/>
                        </a:rPr>
                        <a:t>-Oso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794733"/>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Ijegbe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6524147"/>
                  </a:ext>
                </a:extLst>
              </a:tr>
              <a:tr h="173102">
                <a:tc>
                  <a:txBody>
                    <a:bodyPr/>
                    <a:lstStyle/>
                    <a:p>
                      <a:pPr algn="l">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Olosumeta</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059268"/>
                  </a:ext>
                </a:extLst>
              </a:tr>
              <a:tr h="173102">
                <a:tc>
                  <a:txBody>
                    <a:bodyPr/>
                    <a:lstStyle/>
                    <a:p>
                      <a:pPr algn="l">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Akede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9347842"/>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Igbosere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671898"/>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Araromi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556488"/>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Igbeki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Yes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7883753"/>
                  </a:ext>
                </a:extLst>
              </a:tr>
              <a:tr h="173102">
                <a:tc>
                  <a:txBody>
                    <a:bodyPr/>
                    <a:lstStyle/>
                    <a:p>
                      <a:pPr algn="l">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Ise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186476"/>
                  </a:ext>
                </a:extLst>
              </a:tr>
              <a:tr h="173102">
                <a:tc>
                  <a:txBody>
                    <a:bodyPr/>
                    <a:lstStyle/>
                    <a:p>
                      <a:pPr algn="l">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Obada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434425"/>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Igbogun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10 More classrooms were build</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3558203"/>
                  </a:ext>
                </a:extLst>
              </a:tr>
              <a:tr h="173102">
                <a:tc>
                  <a:txBody>
                    <a:bodyPr/>
                    <a:lstStyle/>
                    <a:p>
                      <a:pPr algn="l">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Mafogunde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0476270"/>
                  </a:ext>
                </a:extLst>
              </a:tr>
              <a:tr h="173102">
                <a:tc>
                  <a:txBody>
                    <a:bodyPr/>
                    <a:lstStyle/>
                    <a:p>
                      <a:pPr algn="l">
                        <a:lnSpc>
                          <a:spcPct val="115000"/>
                        </a:lnSpc>
                        <a:spcAft>
                          <a:spcPts val="0"/>
                        </a:spcAft>
                      </a:pPr>
                      <a:r>
                        <a:rPr lang="en-US" sz="1800" dirty="0">
                          <a:effectLst/>
                          <a:latin typeface="Cambria" panose="02040503050406030204" pitchFamily="18" charset="0"/>
                          <a:ea typeface="Calibri" panose="020F0502020204030204" pitchFamily="34" charset="0"/>
                          <a:cs typeface="Arial" panose="020B0604020202020204" pitchFamily="34" charset="0"/>
                        </a:rPr>
                        <a:t>Ogogoro</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Cambria" panose="02040503050406030204" pitchFamily="18" charset="0"/>
                          <a:ea typeface="Calibri" panose="020F0502020204030204" pitchFamily="34" charset="0"/>
                          <a:cs typeface="Arial" panose="020B0604020202020204" pitchFamily="34" charset="0"/>
                        </a:rPr>
                        <a:t>No</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Cambria" panose="02040503050406030204" pitchFamily="18" charset="0"/>
                          <a:ea typeface="Calibri" panose="020F0502020204030204" pitchFamily="34" charset="0"/>
                          <a:cs typeface="Arial" panose="020B0604020202020204" pitchFamily="34" charset="0"/>
                        </a:rPr>
                        <a:t>No</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Cambria" panose="02040503050406030204" pitchFamily="18" charset="0"/>
                          <a:ea typeface="Calibri" panose="020F0502020204030204" pitchFamily="34" charset="0"/>
                          <a:cs typeface="Arial" panose="020B0604020202020204" pitchFamily="34" charset="0"/>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a:effectLst/>
                          <a:latin typeface="Cambria" panose="02040503050406030204" pitchFamily="18" charset="0"/>
                          <a:ea typeface="Calibri" panose="020F0502020204030204" pitchFamily="34" charset="0"/>
                          <a:cs typeface="Arial" panose="020B0604020202020204" pitchFamily="34" charset="0"/>
                        </a:rPr>
                        <a:t> </a:t>
                      </a:r>
                      <a:endParaRPr lang="en-NG" sz="180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800" dirty="0">
                          <a:effectLst/>
                          <a:latin typeface="Cambria" panose="02040503050406030204" pitchFamily="18" charset="0"/>
                          <a:ea typeface="Calibri" panose="020F0502020204030204" pitchFamily="34" charset="0"/>
                          <a:cs typeface="Arial" panose="020B0604020202020204" pitchFamily="34" charset="0"/>
                        </a:rPr>
                        <a:t> </a:t>
                      </a:r>
                      <a:endParaRPr lang="en-NG"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26" marR="603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2106846"/>
                  </a:ext>
                </a:extLst>
              </a:tr>
            </a:tbl>
          </a:graphicData>
        </a:graphic>
      </p:graphicFrame>
      <p:sp>
        <p:nvSpPr>
          <p:cNvPr id="5" name="Rectangle 1">
            <a:extLst>
              <a:ext uri="{FF2B5EF4-FFF2-40B4-BE49-F238E27FC236}">
                <a16:creationId xmlns:a16="http://schemas.microsoft.com/office/drawing/2014/main" id="{1530B684-0F19-4FE2-8345-D6182E892F15}"/>
              </a:ext>
            </a:extLst>
          </p:cNvPr>
          <p:cNvSpPr>
            <a:spLocks noChangeArrowheads="1"/>
          </p:cNvSpPr>
          <p:nvPr/>
        </p:nvSpPr>
        <p:spPr bwMode="auto">
          <a:xfrm>
            <a:off x="458469" y="471709"/>
            <a:ext cx="107272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NG" sz="16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10.0 Comparison of 2006, 2011 and 2014 on Availability and Quality of Primary Schools in Selected Communities</a:t>
            </a:r>
            <a:endParaRPr kumimoji="0" lang="en-US" altLang="en-NG"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91948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84754"/>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840149" y="117539"/>
            <a:ext cx="7832796" cy="63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221" tIns="38611" rIns="77221" bIns="38611">
            <a:spAutoFit/>
          </a:bodyPr>
          <a:lstStyle>
            <a:lvl1pPr marL="263525" indent="-2635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250"/>
              </a:spcBef>
            </a:pPr>
            <a:r>
              <a:rPr lang="en-US" sz="3600" b="1" dirty="0">
                <a:solidFill>
                  <a:schemeClr val="bg1"/>
                </a:solidFill>
                <a:effectLst>
                  <a:outerShdw blurRad="38100" dist="38100" dir="2700000" algn="tl">
                    <a:srgbClr val="000000">
                      <a:alpha val="43137"/>
                    </a:srgbClr>
                  </a:outerShdw>
                </a:effectLst>
                <a:latin typeface="Cambria" pitchFamily="18" charset="0"/>
                <a:cs typeface="Calibri" panose="020F0502020204030204" pitchFamily="34" charset="0"/>
              </a:rPr>
              <a:t>1.0 INTRODUCTION CONTD…</a:t>
            </a:r>
          </a:p>
        </p:txBody>
      </p:sp>
      <p:sp>
        <p:nvSpPr>
          <p:cNvPr id="5" name="Title 2"/>
          <p:cNvSpPr>
            <a:spLocks noGrp="1"/>
          </p:cNvSpPr>
          <p:nvPr>
            <p:ph type="title"/>
          </p:nvPr>
        </p:nvSpPr>
        <p:spPr>
          <a:xfrm>
            <a:off x="942109" y="1883780"/>
            <a:ext cx="9993086" cy="4665066"/>
          </a:xfrm>
        </p:spPr>
        <p:txBody>
          <a:bodyPr>
            <a:normAutofit fontScale="90000"/>
          </a:bodyPr>
          <a:lstStyle/>
          <a:p>
            <a:r>
              <a:rPr lang="en-US" sz="3100" b="1" dirty="0"/>
              <a:t>Relief</a:t>
            </a:r>
            <a:br>
              <a:rPr lang="en-NG" sz="3100" dirty="0"/>
            </a:br>
            <a:r>
              <a:rPr lang="en-US" sz="3100" dirty="0"/>
              <a:t>The topography of the State is characterized by highlands to the North and sloping downwards to the South. </a:t>
            </a:r>
            <a:br>
              <a:rPr lang="en-US" sz="3100" dirty="0"/>
            </a:br>
            <a:br>
              <a:rPr lang="en-US" sz="3100" dirty="0"/>
            </a:br>
            <a:r>
              <a:rPr lang="en-US" sz="3100" dirty="0"/>
              <a:t>The highest region is in the North-West and rises to just over </a:t>
            </a:r>
            <a:r>
              <a:rPr lang="en-US" sz="3100" b="1" dirty="0"/>
              <a:t>243.9m</a:t>
            </a:r>
            <a:r>
              <a:rPr lang="en-US" sz="3100" dirty="0"/>
              <a:t> above sea level. </a:t>
            </a:r>
            <a:br>
              <a:rPr lang="en-US" sz="3100" dirty="0"/>
            </a:br>
            <a:br>
              <a:rPr lang="en-US" sz="3100" dirty="0"/>
            </a:br>
            <a:r>
              <a:rPr lang="en-US" sz="3100" dirty="0"/>
              <a:t>The lowest level is to the South terminating in a long chain of lagoons. </a:t>
            </a:r>
            <a:br>
              <a:rPr lang="en-US" sz="3100" dirty="0"/>
            </a:br>
            <a:br>
              <a:rPr lang="en-US" sz="3100" dirty="0"/>
            </a:br>
            <a:r>
              <a:rPr lang="en-US" sz="3100" dirty="0"/>
              <a:t>The only window to the Atlantic Ocean is to the South East of the State in Ogun Waterside Local Government.</a:t>
            </a:r>
            <a:br>
              <a:rPr lang="en-NG" sz="3100" dirty="0"/>
            </a:br>
            <a:br>
              <a:rPr lang="en-GB" sz="2200" dirty="0">
                <a:solidFill>
                  <a:srgbClr val="1A0D53"/>
                </a:solidFill>
                <a:latin typeface="Cambria" pitchFamily="18" charset="0"/>
                <a:ea typeface="Calibri" panose="020F0502020204030204" pitchFamily="34" charset="0"/>
                <a:cs typeface="Calibri" panose="020F0502020204030204" pitchFamily="34" charset="0"/>
              </a:rPr>
            </a:br>
            <a:br>
              <a:rPr lang="en-GB" sz="1800" dirty="0">
                <a:latin typeface="Arial Rounded MT Bold" panose="020F0704030504030204" pitchFamily="34" charset="0"/>
                <a:ea typeface="Calibri" panose="020F0502020204030204" pitchFamily="34" charset="0"/>
                <a:cs typeface="Calibri" panose="020F0502020204030204" pitchFamily="34" charset="0"/>
              </a:rPr>
            </a:br>
            <a:br>
              <a:rPr lang="en-GB" sz="1800" dirty="0">
                <a:latin typeface="Arial Rounded MT Bold" panose="020F0704030504030204" pitchFamily="34" charset="0"/>
              </a:rPr>
            </a:br>
            <a:endParaRPr lang="en-CA" sz="1800" dirty="0">
              <a:solidFill>
                <a:schemeClr val="tx1"/>
              </a:solidFill>
              <a:latin typeface="Comic Sans MS" pitchFamily="66" charset="0"/>
            </a:endParaRPr>
          </a:p>
        </p:txBody>
      </p:sp>
    </p:spTree>
    <p:extLst>
      <p:ext uri="{BB962C8B-B14F-4D97-AF65-F5344CB8AC3E}">
        <p14:creationId xmlns:p14="http://schemas.microsoft.com/office/powerpoint/2010/main" val="1840488847"/>
      </p:ext>
    </p:extLst>
  </p:cSld>
  <p:clrMapOvr>
    <a:masterClrMapping/>
  </p:clrMapOvr>
  <p:transition>
    <p:split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85451D-A7E1-4CE1-A0DC-9298CADF50F1}"/>
              </a:ext>
            </a:extLst>
          </p:cNvPr>
          <p:cNvGraphicFramePr>
            <a:graphicFrameLocks noGrp="1"/>
          </p:cNvGraphicFramePr>
          <p:nvPr>
            <p:ph idx="1"/>
            <p:extLst>
              <p:ext uri="{D42A27DB-BD31-4B8C-83A1-F6EECF244321}">
                <p14:modId xmlns:p14="http://schemas.microsoft.com/office/powerpoint/2010/main" val="3636374410"/>
              </p:ext>
            </p:extLst>
          </p:nvPr>
        </p:nvGraphicFramePr>
        <p:xfrm>
          <a:off x="415637" y="712981"/>
          <a:ext cx="11360726" cy="6145019"/>
        </p:xfrm>
        <a:graphic>
          <a:graphicData uri="http://schemas.openxmlformats.org/drawingml/2006/table">
            <a:tbl>
              <a:tblPr firstRow="1" firstCol="1" bandRow="1"/>
              <a:tblGrid>
                <a:gridCol w="2028950">
                  <a:extLst>
                    <a:ext uri="{9D8B030D-6E8A-4147-A177-3AD203B41FA5}">
                      <a16:colId xmlns:a16="http://schemas.microsoft.com/office/drawing/2014/main" val="2951199900"/>
                    </a:ext>
                  </a:extLst>
                </a:gridCol>
                <a:gridCol w="868556">
                  <a:extLst>
                    <a:ext uri="{9D8B030D-6E8A-4147-A177-3AD203B41FA5}">
                      <a16:colId xmlns:a16="http://schemas.microsoft.com/office/drawing/2014/main" val="1777603901"/>
                    </a:ext>
                  </a:extLst>
                </a:gridCol>
                <a:gridCol w="868556">
                  <a:extLst>
                    <a:ext uri="{9D8B030D-6E8A-4147-A177-3AD203B41FA5}">
                      <a16:colId xmlns:a16="http://schemas.microsoft.com/office/drawing/2014/main" val="3609881040"/>
                    </a:ext>
                  </a:extLst>
                </a:gridCol>
                <a:gridCol w="1603521">
                  <a:extLst>
                    <a:ext uri="{9D8B030D-6E8A-4147-A177-3AD203B41FA5}">
                      <a16:colId xmlns:a16="http://schemas.microsoft.com/office/drawing/2014/main" val="2544040533"/>
                    </a:ext>
                  </a:extLst>
                </a:gridCol>
                <a:gridCol w="3220234">
                  <a:extLst>
                    <a:ext uri="{9D8B030D-6E8A-4147-A177-3AD203B41FA5}">
                      <a16:colId xmlns:a16="http://schemas.microsoft.com/office/drawing/2014/main" val="431068109"/>
                    </a:ext>
                  </a:extLst>
                </a:gridCol>
                <a:gridCol w="2770909">
                  <a:extLst>
                    <a:ext uri="{9D8B030D-6E8A-4147-A177-3AD203B41FA5}">
                      <a16:colId xmlns:a16="http://schemas.microsoft.com/office/drawing/2014/main" val="3774139776"/>
                    </a:ext>
                  </a:extLst>
                </a:gridCol>
              </a:tblGrid>
              <a:tr h="374001">
                <a:tc>
                  <a:txBody>
                    <a:bodyPr/>
                    <a:lstStyle/>
                    <a:p>
                      <a:pPr algn="ctr">
                        <a:lnSpc>
                          <a:spcPct val="115000"/>
                        </a:lnSpc>
                        <a:spcAft>
                          <a:spcPts val="0"/>
                        </a:spcAft>
                      </a:pPr>
                      <a:r>
                        <a:rPr lang="en-US" sz="1600" b="1" dirty="0">
                          <a:effectLst/>
                          <a:latin typeface="Cambria" panose="02040503050406030204" pitchFamily="18" charset="0"/>
                          <a:ea typeface="Calibri" panose="020F0502020204030204" pitchFamily="34" charset="0"/>
                          <a:cs typeface="Arial" panose="020B0604020202020204" pitchFamily="34" charset="0"/>
                        </a:rPr>
                        <a:t>Community</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600" b="1" dirty="0">
                          <a:effectLst/>
                          <a:latin typeface="Cambria" panose="02040503050406030204" pitchFamily="18" charset="0"/>
                          <a:ea typeface="Calibri" panose="020F0502020204030204" pitchFamily="34" charset="0"/>
                          <a:cs typeface="Arial" panose="020B0604020202020204" pitchFamily="34" charset="0"/>
                        </a:rPr>
                        <a:t>Have Secondary School?</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hMerge="1">
                  <a:txBody>
                    <a:bodyPr/>
                    <a:lstStyle/>
                    <a:p>
                      <a:endParaRPr lang="en-NG"/>
                    </a:p>
                  </a:txBody>
                  <a:tcPr/>
                </a:tc>
                <a:tc>
                  <a:txBody>
                    <a:bodyPr/>
                    <a:lstStyle/>
                    <a:p>
                      <a:pPr algn="ctr">
                        <a:lnSpc>
                          <a:spcPct val="115000"/>
                        </a:lnSpc>
                        <a:spcAft>
                          <a:spcPts val="0"/>
                        </a:spcAft>
                      </a:pPr>
                      <a:r>
                        <a:rPr lang="en-US" sz="1600" b="1" dirty="0">
                          <a:effectLst/>
                          <a:latin typeface="Cambria" panose="02040503050406030204" pitchFamily="18" charset="0"/>
                          <a:ea typeface="Calibri" panose="020F0502020204030204" pitchFamily="34" charset="0"/>
                          <a:cs typeface="Arial" panose="020B0604020202020204" pitchFamily="34" charset="0"/>
                        </a:rPr>
                        <a:t>Any changes in 10 years?</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effectLst/>
                          <a:latin typeface="Cambria" panose="02040503050406030204" pitchFamily="18" charset="0"/>
                          <a:ea typeface="Calibri" panose="020F0502020204030204" pitchFamily="34" charset="0"/>
                          <a:cs typeface="Arial" panose="020B0604020202020204" pitchFamily="34" charset="0"/>
                        </a:rPr>
                        <a:t>Reason for change if any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747952"/>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2006</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2011</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2014</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1126330"/>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Ode-Omi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OKLNG provided desks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927335"/>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Ago </a:t>
                      </a:r>
                      <a:r>
                        <a:rPr lang="en-US" sz="1600" dirty="0" err="1">
                          <a:effectLst/>
                          <a:latin typeface="Cambria" panose="02040503050406030204" pitchFamily="18" charset="0"/>
                          <a:ea typeface="Calibri" panose="020F0502020204030204" pitchFamily="34" charset="0"/>
                          <a:cs typeface="Arial" panose="020B0604020202020204" pitchFamily="34" charset="0"/>
                        </a:rPr>
                        <a:t>Keji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331232"/>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Awodikora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No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0084299"/>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Eba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None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976145"/>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Lago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132084"/>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Isekun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None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3891222"/>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Oka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7265859"/>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Ilete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492631"/>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Oka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260059"/>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Oke</a:t>
                      </a:r>
                      <a:r>
                        <a:rPr lang="en-US" sz="1600" dirty="0">
                          <a:effectLst/>
                          <a:latin typeface="Cambria" panose="02040503050406030204" pitchFamily="18" charset="0"/>
                          <a:ea typeface="Calibri" panose="020F0502020204030204" pitchFamily="34" charset="0"/>
                          <a:cs typeface="Arial" panose="020B0604020202020204" pitchFamily="34" charset="0"/>
                        </a:rPr>
                        <a:t>-Oso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538985"/>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Ijegbe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No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None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7719872"/>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Olosumeta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None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200910"/>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Akede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9295264"/>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Igbosere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335861"/>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Araromi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747229"/>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Igbeki</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None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209486"/>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Ise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None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6039836"/>
                  </a:ext>
                </a:extLst>
              </a:tr>
              <a:tr h="180788">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Obada</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 </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609896"/>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Igbogun</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Yes</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12 More classrooms built</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116960"/>
                  </a:ext>
                </a:extLst>
              </a:tr>
              <a:tr h="180788">
                <a:tc>
                  <a:txBody>
                    <a:bodyPr/>
                    <a:lstStyle/>
                    <a:p>
                      <a:pPr algn="ctr">
                        <a:lnSpc>
                          <a:spcPct val="115000"/>
                        </a:lnSpc>
                        <a:spcAft>
                          <a:spcPts val="0"/>
                        </a:spcAft>
                      </a:pPr>
                      <a:r>
                        <a:rPr lang="en-US" sz="1600" dirty="0" err="1">
                          <a:effectLst/>
                          <a:latin typeface="Cambria" panose="02040503050406030204" pitchFamily="18" charset="0"/>
                          <a:ea typeface="Calibri" panose="020F0502020204030204" pitchFamily="34" charset="0"/>
                          <a:cs typeface="Arial" panose="020B0604020202020204" pitchFamily="34" charset="0"/>
                        </a:rPr>
                        <a:t>Mafogunde</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a:effectLst/>
                          <a:latin typeface="Cambria" panose="02040503050406030204" pitchFamily="18" charset="0"/>
                          <a:ea typeface="Calibri" panose="020F0502020204030204" pitchFamily="34" charset="0"/>
                          <a:cs typeface="Arial" panose="020B0604020202020204" pitchFamily="34" charset="0"/>
                        </a:rPr>
                        <a:t>None</a:t>
                      </a:r>
                      <a:endParaRPr lang="en-NG" sz="160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041261"/>
                  </a:ext>
                </a:extLst>
              </a:tr>
              <a:tr h="162264">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Ogogoro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No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No</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NG"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004" marR="630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1015701"/>
                  </a:ext>
                </a:extLst>
              </a:tr>
            </a:tbl>
          </a:graphicData>
        </a:graphic>
      </p:graphicFrame>
      <p:sp>
        <p:nvSpPr>
          <p:cNvPr id="5" name="Rectangle 1">
            <a:extLst>
              <a:ext uri="{FF2B5EF4-FFF2-40B4-BE49-F238E27FC236}">
                <a16:creationId xmlns:a16="http://schemas.microsoft.com/office/drawing/2014/main" id="{F47E7E60-03DA-4602-B436-0F880C1135E6}"/>
              </a:ext>
            </a:extLst>
          </p:cNvPr>
          <p:cNvSpPr>
            <a:spLocks noChangeArrowheads="1"/>
          </p:cNvSpPr>
          <p:nvPr/>
        </p:nvSpPr>
        <p:spPr bwMode="auto">
          <a:xfrm>
            <a:off x="415637" y="285583"/>
            <a:ext cx="92271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11.0 Availability and Quality of Secondary Schools in Selected Communities</a:t>
            </a:r>
            <a:endParaRPr kumimoji="0" lang="en-US" altLang="en-NG"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N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79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90A6D70-6EC3-4985-B23E-D4A85C3D196C}"/>
              </a:ext>
            </a:extLst>
          </p:cNvPr>
          <p:cNvGraphicFramePr>
            <a:graphicFrameLocks noGrp="1"/>
          </p:cNvGraphicFramePr>
          <p:nvPr>
            <p:ph idx="1"/>
            <p:extLst>
              <p:ext uri="{D42A27DB-BD31-4B8C-83A1-F6EECF244321}">
                <p14:modId xmlns:p14="http://schemas.microsoft.com/office/powerpoint/2010/main" val="1628694473"/>
              </p:ext>
            </p:extLst>
          </p:nvPr>
        </p:nvGraphicFramePr>
        <p:xfrm>
          <a:off x="401782" y="899557"/>
          <a:ext cx="11388436" cy="5826535"/>
        </p:xfrm>
        <a:graphic>
          <a:graphicData uri="http://schemas.openxmlformats.org/drawingml/2006/table">
            <a:tbl>
              <a:tblPr firstRow="1" firstCol="1" bandRow="1"/>
              <a:tblGrid>
                <a:gridCol w="1438261">
                  <a:extLst>
                    <a:ext uri="{9D8B030D-6E8A-4147-A177-3AD203B41FA5}">
                      <a16:colId xmlns:a16="http://schemas.microsoft.com/office/drawing/2014/main" val="450569650"/>
                    </a:ext>
                  </a:extLst>
                </a:gridCol>
                <a:gridCol w="821575">
                  <a:extLst>
                    <a:ext uri="{9D8B030D-6E8A-4147-A177-3AD203B41FA5}">
                      <a16:colId xmlns:a16="http://schemas.microsoft.com/office/drawing/2014/main" val="1091325970"/>
                    </a:ext>
                  </a:extLst>
                </a:gridCol>
                <a:gridCol w="730287">
                  <a:extLst>
                    <a:ext uri="{9D8B030D-6E8A-4147-A177-3AD203B41FA5}">
                      <a16:colId xmlns:a16="http://schemas.microsoft.com/office/drawing/2014/main" val="3371665401"/>
                    </a:ext>
                  </a:extLst>
                </a:gridCol>
                <a:gridCol w="639001">
                  <a:extLst>
                    <a:ext uri="{9D8B030D-6E8A-4147-A177-3AD203B41FA5}">
                      <a16:colId xmlns:a16="http://schemas.microsoft.com/office/drawing/2014/main" val="4226597175"/>
                    </a:ext>
                  </a:extLst>
                </a:gridCol>
                <a:gridCol w="639001">
                  <a:extLst>
                    <a:ext uri="{9D8B030D-6E8A-4147-A177-3AD203B41FA5}">
                      <a16:colId xmlns:a16="http://schemas.microsoft.com/office/drawing/2014/main" val="2531372063"/>
                    </a:ext>
                  </a:extLst>
                </a:gridCol>
                <a:gridCol w="730287">
                  <a:extLst>
                    <a:ext uri="{9D8B030D-6E8A-4147-A177-3AD203B41FA5}">
                      <a16:colId xmlns:a16="http://schemas.microsoft.com/office/drawing/2014/main" val="2073444692"/>
                    </a:ext>
                  </a:extLst>
                </a:gridCol>
                <a:gridCol w="639001">
                  <a:extLst>
                    <a:ext uri="{9D8B030D-6E8A-4147-A177-3AD203B41FA5}">
                      <a16:colId xmlns:a16="http://schemas.microsoft.com/office/drawing/2014/main" val="156220735"/>
                    </a:ext>
                  </a:extLst>
                </a:gridCol>
                <a:gridCol w="589303">
                  <a:extLst>
                    <a:ext uri="{9D8B030D-6E8A-4147-A177-3AD203B41FA5}">
                      <a16:colId xmlns:a16="http://schemas.microsoft.com/office/drawing/2014/main" val="3228191655"/>
                    </a:ext>
                  </a:extLst>
                </a:gridCol>
                <a:gridCol w="688702">
                  <a:extLst>
                    <a:ext uri="{9D8B030D-6E8A-4147-A177-3AD203B41FA5}">
                      <a16:colId xmlns:a16="http://schemas.microsoft.com/office/drawing/2014/main" val="813177491"/>
                    </a:ext>
                  </a:extLst>
                </a:gridCol>
                <a:gridCol w="821575">
                  <a:extLst>
                    <a:ext uri="{9D8B030D-6E8A-4147-A177-3AD203B41FA5}">
                      <a16:colId xmlns:a16="http://schemas.microsoft.com/office/drawing/2014/main" val="3080111131"/>
                    </a:ext>
                  </a:extLst>
                </a:gridCol>
                <a:gridCol w="912860">
                  <a:extLst>
                    <a:ext uri="{9D8B030D-6E8A-4147-A177-3AD203B41FA5}">
                      <a16:colId xmlns:a16="http://schemas.microsoft.com/office/drawing/2014/main" val="1492468974"/>
                    </a:ext>
                  </a:extLst>
                </a:gridCol>
                <a:gridCol w="821575">
                  <a:extLst>
                    <a:ext uri="{9D8B030D-6E8A-4147-A177-3AD203B41FA5}">
                      <a16:colId xmlns:a16="http://schemas.microsoft.com/office/drawing/2014/main" val="3354809461"/>
                    </a:ext>
                  </a:extLst>
                </a:gridCol>
                <a:gridCol w="821575">
                  <a:extLst>
                    <a:ext uri="{9D8B030D-6E8A-4147-A177-3AD203B41FA5}">
                      <a16:colId xmlns:a16="http://schemas.microsoft.com/office/drawing/2014/main" val="3804386905"/>
                    </a:ext>
                  </a:extLst>
                </a:gridCol>
                <a:gridCol w="1095433">
                  <a:extLst>
                    <a:ext uri="{9D8B030D-6E8A-4147-A177-3AD203B41FA5}">
                      <a16:colId xmlns:a16="http://schemas.microsoft.com/office/drawing/2014/main" val="411650746"/>
                    </a:ext>
                  </a:extLst>
                </a:gridCol>
              </a:tblGrid>
              <a:tr h="330037">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Community</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Private Borehole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gridSpan="2">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Private Wells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gridSpan="2">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Public Boreholes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gridSpan="2">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Public Wells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gridSpan="2">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Creek/Stream/Ocean</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gridSpan="2">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Rain Water</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Any change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828556"/>
                  </a:ext>
                </a:extLst>
              </a:tr>
              <a:tr h="330037">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420935"/>
                  </a:ext>
                </a:extLst>
              </a:tr>
              <a:tr h="330037">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Ode-Omi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More bhs*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358055"/>
                  </a:ext>
                </a:extLst>
              </a:tr>
              <a:tr h="159536">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Ago </a:t>
                      </a:r>
                      <a:r>
                        <a:rPr lang="en-US" sz="1400" dirty="0" err="1">
                          <a:effectLst/>
                          <a:latin typeface="Cambria" panose="02040503050406030204" pitchFamily="18" charset="0"/>
                          <a:ea typeface="Calibri" panose="020F0502020204030204" pitchFamily="34" charset="0"/>
                          <a:cs typeface="Arial" panose="020B0604020202020204" pitchFamily="34" charset="0"/>
                        </a:rPr>
                        <a:t>Keji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347050"/>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Awodikora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2996013"/>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Eba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484705"/>
                  </a:ext>
                </a:extLst>
              </a:tr>
              <a:tr h="159536">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Lago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199950"/>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Isekun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44415"/>
                  </a:ext>
                </a:extLst>
              </a:tr>
              <a:tr h="159536">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Oka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570868"/>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Ilete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150229"/>
                  </a:ext>
                </a:extLst>
              </a:tr>
              <a:tr h="159536">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Oka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6484669"/>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Oke</a:t>
                      </a:r>
                      <a:r>
                        <a:rPr lang="en-US" sz="1400" dirty="0">
                          <a:effectLst/>
                          <a:latin typeface="Cambria" panose="02040503050406030204" pitchFamily="18" charset="0"/>
                          <a:ea typeface="Calibri" panose="020F0502020204030204" pitchFamily="34" charset="0"/>
                          <a:cs typeface="Arial" panose="020B0604020202020204" pitchFamily="34" charset="0"/>
                        </a:rPr>
                        <a:t>-Oso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706536"/>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Ijegbe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5452653"/>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Olosumeta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900334"/>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Akede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361913"/>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Igbosere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3142656"/>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Araromi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437341"/>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Igbeki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943394"/>
                  </a:ext>
                </a:extLst>
              </a:tr>
              <a:tr h="159536">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Ise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903696"/>
                  </a:ext>
                </a:extLst>
              </a:tr>
              <a:tr h="159536">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Obada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888441"/>
                  </a:ext>
                </a:extLst>
              </a:tr>
              <a:tr h="159536">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Igbogun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Little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335309"/>
                  </a:ext>
                </a:extLst>
              </a:tr>
              <a:tr h="330037">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Mafogunde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Solar bh**</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262099"/>
                  </a:ext>
                </a:extLst>
              </a:tr>
              <a:tr h="159536">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Ogogoro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Yes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Yes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Yes</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98" marR="55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662214"/>
                  </a:ext>
                </a:extLst>
              </a:tr>
            </a:tbl>
          </a:graphicData>
        </a:graphic>
      </p:graphicFrame>
      <p:sp>
        <p:nvSpPr>
          <p:cNvPr id="5" name="Rectangle 1">
            <a:extLst>
              <a:ext uri="{FF2B5EF4-FFF2-40B4-BE49-F238E27FC236}">
                <a16:creationId xmlns:a16="http://schemas.microsoft.com/office/drawing/2014/main" id="{1DDBD5B5-F33B-4C2B-B2EA-1F3D5BDBB43F}"/>
              </a:ext>
            </a:extLst>
          </p:cNvPr>
          <p:cNvSpPr>
            <a:spLocks noChangeArrowheads="1"/>
          </p:cNvSpPr>
          <p:nvPr/>
        </p:nvSpPr>
        <p:spPr bwMode="auto">
          <a:xfrm>
            <a:off x="401782" y="160893"/>
            <a:ext cx="1051629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12.0 Source of Water for Residents in Selected Communities for 2011 and 2014</a:t>
            </a:r>
            <a:endParaRPr kumimoji="0" lang="en-US" altLang="en-NG"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*Boreholes provided at Ode-Omi by Lagos and Ogun State Governments</a:t>
            </a:r>
            <a:endParaRPr kumimoji="0" lang="en-US" altLang="en-NG"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**Solar borehole provide but not functioning</a:t>
            </a:r>
            <a:endParaRPr kumimoji="0" lang="en-US" altLang="en-N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59924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5FA3DBA-8B3A-4024-B69C-B39972405381}"/>
              </a:ext>
            </a:extLst>
          </p:cNvPr>
          <p:cNvGraphicFramePr>
            <a:graphicFrameLocks noGrp="1"/>
          </p:cNvGraphicFramePr>
          <p:nvPr>
            <p:ph idx="1"/>
            <p:extLst>
              <p:ext uri="{D42A27DB-BD31-4B8C-83A1-F6EECF244321}">
                <p14:modId xmlns:p14="http://schemas.microsoft.com/office/powerpoint/2010/main" val="2425455545"/>
              </p:ext>
            </p:extLst>
          </p:nvPr>
        </p:nvGraphicFramePr>
        <p:xfrm>
          <a:off x="249381" y="1134324"/>
          <a:ext cx="11309902" cy="5474299"/>
        </p:xfrm>
        <a:graphic>
          <a:graphicData uri="http://schemas.openxmlformats.org/drawingml/2006/table">
            <a:tbl>
              <a:tblPr firstRow="1" firstCol="1" bandRow="1"/>
              <a:tblGrid>
                <a:gridCol w="1900824">
                  <a:extLst>
                    <a:ext uri="{9D8B030D-6E8A-4147-A177-3AD203B41FA5}">
                      <a16:colId xmlns:a16="http://schemas.microsoft.com/office/drawing/2014/main" val="1386777674"/>
                    </a:ext>
                  </a:extLst>
                </a:gridCol>
                <a:gridCol w="1166894">
                  <a:extLst>
                    <a:ext uri="{9D8B030D-6E8A-4147-A177-3AD203B41FA5}">
                      <a16:colId xmlns:a16="http://schemas.microsoft.com/office/drawing/2014/main" val="1421170952"/>
                    </a:ext>
                  </a:extLst>
                </a:gridCol>
                <a:gridCol w="1337969">
                  <a:extLst>
                    <a:ext uri="{9D8B030D-6E8A-4147-A177-3AD203B41FA5}">
                      <a16:colId xmlns:a16="http://schemas.microsoft.com/office/drawing/2014/main" val="3880210794"/>
                    </a:ext>
                  </a:extLst>
                </a:gridCol>
                <a:gridCol w="795178">
                  <a:extLst>
                    <a:ext uri="{9D8B030D-6E8A-4147-A177-3AD203B41FA5}">
                      <a16:colId xmlns:a16="http://schemas.microsoft.com/office/drawing/2014/main" val="1685523810"/>
                    </a:ext>
                  </a:extLst>
                </a:gridCol>
                <a:gridCol w="881771">
                  <a:extLst>
                    <a:ext uri="{9D8B030D-6E8A-4147-A177-3AD203B41FA5}">
                      <a16:colId xmlns:a16="http://schemas.microsoft.com/office/drawing/2014/main" val="1757062202"/>
                    </a:ext>
                  </a:extLst>
                </a:gridCol>
                <a:gridCol w="1502707">
                  <a:extLst>
                    <a:ext uri="{9D8B030D-6E8A-4147-A177-3AD203B41FA5}">
                      <a16:colId xmlns:a16="http://schemas.microsoft.com/office/drawing/2014/main" val="4239940457"/>
                    </a:ext>
                  </a:extLst>
                </a:gridCol>
                <a:gridCol w="1633652">
                  <a:extLst>
                    <a:ext uri="{9D8B030D-6E8A-4147-A177-3AD203B41FA5}">
                      <a16:colId xmlns:a16="http://schemas.microsoft.com/office/drawing/2014/main" val="213589895"/>
                    </a:ext>
                  </a:extLst>
                </a:gridCol>
                <a:gridCol w="2090907">
                  <a:extLst>
                    <a:ext uri="{9D8B030D-6E8A-4147-A177-3AD203B41FA5}">
                      <a16:colId xmlns:a16="http://schemas.microsoft.com/office/drawing/2014/main" val="111803903"/>
                    </a:ext>
                  </a:extLst>
                </a:gridCol>
              </a:tblGrid>
              <a:tr h="238013">
                <a:tc>
                  <a:txBody>
                    <a:bodyPr/>
                    <a:lstStyle/>
                    <a:p>
                      <a:pPr algn="ctr">
                        <a:lnSpc>
                          <a:spcPct val="115000"/>
                        </a:lnSpc>
                        <a:spcAft>
                          <a:spcPts val="0"/>
                        </a:spcAft>
                      </a:pPr>
                      <a:r>
                        <a:rPr lang="en-US" sz="1400" b="1" i="1" dirty="0">
                          <a:effectLst/>
                          <a:latin typeface="Cambria" panose="02040503050406030204" pitchFamily="18" charset="0"/>
                          <a:ea typeface="Calibri" panose="020F0502020204030204" pitchFamily="34" charset="0"/>
                          <a:cs typeface="Arial" panose="020B0604020202020204" pitchFamily="34" charset="0"/>
                        </a:rPr>
                        <a:t>Community</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1400" b="1" i="1">
                          <a:effectLst/>
                          <a:latin typeface="Cambria" panose="02040503050406030204" pitchFamily="18" charset="0"/>
                          <a:ea typeface="Calibri" panose="020F0502020204030204" pitchFamily="34" charset="0"/>
                          <a:cs typeface="Arial" panose="020B0604020202020204" pitchFamily="34" charset="0"/>
                        </a:rPr>
                        <a:t>Pry Health Cares?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gridSpan="2">
                  <a:txBody>
                    <a:bodyPr/>
                    <a:lstStyle/>
                    <a:p>
                      <a:pPr algn="ctr">
                        <a:lnSpc>
                          <a:spcPct val="115000"/>
                        </a:lnSpc>
                        <a:spcAft>
                          <a:spcPts val="0"/>
                        </a:spcAft>
                      </a:pPr>
                      <a:r>
                        <a:rPr lang="en-US" sz="1400" b="1" i="1">
                          <a:effectLst/>
                          <a:latin typeface="Cambria" panose="02040503050406030204" pitchFamily="18" charset="0"/>
                          <a:ea typeface="Calibri" panose="020F0502020204030204" pitchFamily="34" charset="0"/>
                          <a:cs typeface="Arial" panose="020B0604020202020204" pitchFamily="34" charset="0"/>
                        </a:rPr>
                        <a:t>Hospital?</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gridSpan="2">
                  <a:txBody>
                    <a:bodyPr/>
                    <a:lstStyle/>
                    <a:p>
                      <a:pPr algn="ctr">
                        <a:lnSpc>
                          <a:spcPct val="115000"/>
                        </a:lnSpc>
                        <a:spcAft>
                          <a:spcPts val="0"/>
                        </a:spcAft>
                      </a:pPr>
                      <a:r>
                        <a:rPr lang="en-US" sz="1400" b="1" i="1">
                          <a:effectLst/>
                          <a:latin typeface="Cambria" panose="02040503050406030204" pitchFamily="18" charset="0"/>
                          <a:ea typeface="Calibri" panose="020F0502020204030204" pitchFamily="34" charset="0"/>
                          <a:cs typeface="Arial" panose="020B0604020202020204" pitchFamily="34" charset="0"/>
                        </a:rPr>
                        <a:t>Patent Med. / Chemist</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NG"/>
                    </a:p>
                  </a:txBody>
                  <a:tcPr/>
                </a:tc>
                <a:tc>
                  <a:txBody>
                    <a:bodyPr/>
                    <a:lstStyle/>
                    <a:p>
                      <a:pPr algn="ctr">
                        <a:lnSpc>
                          <a:spcPct val="115000"/>
                        </a:lnSpc>
                        <a:spcAft>
                          <a:spcPts val="0"/>
                        </a:spcAft>
                      </a:pPr>
                      <a:r>
                        <a:rPr lang="en-US" sz="1400" b="1" i="1">
                          <a:effectLst/>
                          <a:latin typeface="Cambria" panose="02040503050406030204" pitchFamily="18" charset="0"/>
                          <a:ea typeface="Calibri" panose="020F0502020204030204" pitchFamily="34" charset="0"/>
                          <a:cs typeface="Arial" panose="020B0604020202020204" pitchFamily="34" charset="0"/>
                        </a:rPr>
                        <a:t>Any change?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342238"/>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2011</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2014</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604040"/>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Ode-Omi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821810"/>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Ago </a:t>
                      </a:r>
                      <a:r>
                        <a:rPr lang="en-US" sz="1400" dirty="0" err="1">
                          <a:effectLst/>
                          <a:latin typeface="Cambria" panose="02040503050406030204" pitchFamily="18" charset="0"/>
                          <a:ea typeface="Calibri" panose="020F0502020204030204" pitchFamily="34" charset="0"/>
                          <a:cs typeface="Arial" panose="020B0604020202020204" pitchFamily="34" charset="0"/>
                        </a:rPr>
                        <a:t>Keji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554759"/>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Awodikora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488635"/>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Eba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090221"/>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Lago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7084227"/>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Isekun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7082388"/>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Oka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0064503"/>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Ilete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624060"/>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Oka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761083"/>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Oke</a:t>
                      </a:r>
                      <a:r>
                        <a:rPr lang="en-US" sz="1400" dirty="0">
                          <a:effectLst/>
                          <a:latin typeface="Cambria" panose="02040503050406030204" pitchFamily="18" charset="0"/>
                          <a:ea typeface="Calibri" panose="020F0502020204030204" pitchFamily="34" charset="0"/>
                          <a:cs typeface="Arial" panose="020B0604020202020204" pitchFamily="34" charset="0"/>
                        </a:rPr>
                        <a:t>-Oso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346872"/>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Ijegbe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771251"/>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Olosumeta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120583"/>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Akede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959618"/>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Igbosere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35545"/>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Araromi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535718"/>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Igbeki</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4828370"/>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Ise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None</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87108"/>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Obada</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 </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753751"/>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Igbogun</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Yes</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None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62924"/>
                  </a:ext>
                </a:extLst>
              </a:tr>
              <a:tr h="238013">
                <a:tc>
                  <a:txBody>
                    <a:bodyPr/>
                    <a:lstStyle/>
                    <a:p>
                      <a:pPr algn="ctr">
                        <a:lnSpc>
                          <a:spcPct val="115000"/>
                        </a:lnSpc>
                        <a:spcAft>
                          <a:spcPts val="0"/>
                        </a:spcAft>
                      </a:pPr>
                      <a:r>
                        <a:rPr lang="en-US" sz="1400" dirty="0" err="1">
                          <a:effectLst/>
                          <a:latin typeface="Cambria" panose="02040503050406030204" pitchFamily="18" charset="0"/>
                          <a:ea typeface="Calibri" panose="020F0502020204030204" pitchFamily="34" charset="0"/>
                          <a:cs typeface="Arial" panose="020B0604020202020204" pitchFamily="34" charset="0"/>
                        </a:rPr>
                        <a:t>Mafogunde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a:effectLst/>
                          <a:latin typeface="Cambria" panose="02040503050406030204" pitchFamily="18" charset="0"/>
                          <a:ea typeface="Calibri" panose="020F0502020204030204" pitchFamily="34" charset="0"/>
                          <a:cs typeface="Arial" panose="020B0604020202020204" pitchFamily="34" charset="0"/>
                        </a:rPr>
                        <a:t>No</a:t>
                      </a:r>
                      <a:endParaRPr lang="en-NG" sz="140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None</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010287"/>
                  </a:ext>
                </a:extLst>
              </a:tr>
              <a:tr h="238013">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Ogogoro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No</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a:effectLst/>
                          <a:latin typeface="Cambria" panose="02040503050406030204" pitchFamily="18" charset="0"/>
                          <a:ea typeface="Calibri" panose="020F0502020204030204" pitchFamily="34" charset="0"/>
                          <a:cs typeface="Arial" panose="020B0604020202020204" pitchFamily="34" charset="0"/>
                        </a:rPr>
                        <a:t> </a:t>
                      </a:r>
                      <a:endParaRPr lang="en-NG"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5932" marR="6593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676570"/>
                  </a:ext>
                </a:extLst>
              </a:tr>
            </a:tbl>
          </a:graphicData>
        </a:graphic>
      </p:graphicFrame>
      <p:sp>
        <p:nvSpPr>
          <p:cNvPr id="5" name="Rectangle 1">
            <a:extLst>
              <a:ext uri="{FF2B5EF4-FFF2-40B4-BE49-F238E27FC236}">
                <a16:creationId xmlns:a16="http://schemas.microsoft.com/office/drawing/2014/main" id="{D88FF443-F362-41F6-9606-9E333C6AF7AA}"/>
              </a:ext>
            </a:extLst>
          </p:cNvPr>
          <p:cNvSpPr>
            <a:spLocks noChangeArrowheads="1"/>
          </p:cNvSpPr>
          <p:nvPr/>
        </p:nvSpPr>
        <p:spPr bwMode="auto">
          <a:xfrm>
            <a:off x="249381" y="450673"/>
            <a:ext cx="114484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2000" b="1"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13.0 Availability of Health Care Facilities in Selected Communities (2011-2014)</a:t>
            </a:r>
            <a:endParaRPr kumimoji="0" lang="en-US" altLang="en-NG"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NG"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Arial" panose="020B0604020202020204" pitchFamily="34" charset="0"/>
              </a:rPr>
              <a:t>*State Government provided Maternity, Health Centre with solar power (which is in disrepair).</a:t>
            </a:r>
            <a:r>
              <a:rPr kumimoji="0" lang="en-US" altLang="en-NG" sz="1200" b="0" i="0" u="none" strike="noStrike" cap="none" normalizeH="0" baseline="0" dirty="0">
                <a:ln>
                  <a:noFill/>
                </a:ln>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t>
            </a:r>
            <a:endParaRPr kumimoji="0" lang="en-US" altLang="en-NG"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47424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DELL\AppData\Local\Microsoft\Windows\Temporary Internet Files\Content.Word\20170125-213506_p0.jpg">
            <a:extLst>
              <a:ext uri="{FF2B5EF4-FFF2-40B4-BE49-F238E27FC236}">
                <a16:creationId xmlns:a16="http://schemas.microsoft.com/office/drawing/2014/main" id="{0FA12528-3808-4721-8FA3-DCBCE7E2EB3A}"/>
              </a:ext>
            </a:extLst>
          </p:cNvPr>
          <p:cNvPicPr/>
          <p:nvPr/>
        </p:nvPicPr>
        <p:blipFill>
          <a:blip r:embed="rId2" cstate="print"/>
          <a:srcRect/>
          <a:stretch>
            <a:fillRect/>
          </a:stretch>
        </p:blipFill>
        <p:spPr bwMode="auto">
          <a:xfrm>
            <a:off x="581891" y="1080655"/>
            <a:ext cx="11055927" cy="5375563"/>
          </a:xfrm>
          <a:prstGeom prst="rect">
            <a:avLst/>
          </a:prstGeom>
          <a:noFill/>
          <a:ln w="9525">
            <a:noFill/>
            <a:miter lim="800000"/>
            <a:headEnd/>
            <a:tailEnd/>
          </a:ln>
        </p:spPr>
      </p:pic>
      <p:sp>
        <p:nvSpPr>
          <p:cNvPr id="5" name="Rectangle: Rounded Corners 4">
            <a:extLst>
              <a:ext uri="{FF2B5EF4-FFF2-40B4-BE49-F238E27FC236}">
                <a16:creationId xmlns:a16="http://schemas.microsoft.com/office/drawing/2014/main" id="{5BD61395-2ADB-42D7-82F1-9458FC203430}"/>
              </a:ext>
            </a:extLst>
          </p:cNvPr>
          <p:cNvSpPr/>
          <p:nvPr/>
        </p:nvSpPr>
        <p:spPr>
          <a:xfrm>
            <a:off x="2222269" y="942110"/>
            <a:ext cx="767542" cy="67887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14.0</a:t>
            </a:r>
            <a:r>
              <a:rPr lang="en-GB" dirty="0"/>
              <a:t> </a:t>
            </a:r>
            <a:endParaRPr lang="en-NG" dirty="0"/>
          </a:p>
        </p:txBody>
      </p:sp>
    </p:spTree>
    <p:extLst>
      <p:ext uri="{BB962C8B-B14F-4D97-AF65-F5344CB8AC3E}">
        <p14:creationId xmlns:p14="http://schemas.microsoft.com/office/powerpoint/2010/main" val="1257466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3AA1-1E7B-4562-A34B-75F6D1671EEE}"/>
              </a:ext>
            </a:extLst>
          </p:cNvPr>
          <p:cNvSpPr>
            <a:spLocks noGrp="1"/>
          </p:cNvSpPr>
          <p:nvPr>
            <p:ph type="title"/>
          </p:nvPr>
        </p:nvSpPr>
        <p:spPr/>
        <p:txBody>
          <a:bodyPr/>
          <a:lstStyle/>
          <a:p>
            <a:r>
              <a:rPr lang="en-US" b="1" dirty="0"/>
              <a:t>15.0 CONCLUSION</a:t>
            </a:r>
            <a:endParaRPr lang="en-NG" dirty="0"/>
          </a:p>
        </p:txBody>
      </p:sp>
      <p:sp>
        <p:nvSpPr>
          <p:cNvPr id="3" name="Content Placeholder 2">
            <a:extLst>
              <a:ext uri="{FF2B5EF4-FFF2-40B4-BE49-F238E27FC236}">
                <a16:creationId xmlns:a16="http://schemas.microsoft.com/office/drawing/2014/main" id="{DB8BEB12-2A98-425F-AD11-19E61D2CFBC4}"/>
              </a:ext>
            </a:extLst>
          </p:cNvPr>
          <p:cNvSpPr>
            <a:spLocks noGrp="1"/>
          </p:cNvSpPr>
          <p:nvPr>
            <p:ph idx="1"/>
          </p:nvPr>
        </p:nvSpPr>
        <p:spPr>
          <a:xfrm>
            <a:off x="838200" y="1468582"/>
            <a:ext cx="10515600" cy="4708381"/>
          </a:xfrm>
        </p:spPr>
        <p:txBody>
          <a:bodyPr>
            <a:normAutofit/>
          </a:bodyPr>
          <a:lstStyle/>
          <a:p>
            <a:pPr algn="just"/>
            <a:r>
              <a:rPr lang="en-US" dirty="0"/>
              <a:t>Ogun State Coastal Area is in dire need of infrastructure like protection against invasive plants and ocean surges, schools, hospitals, markets, roads, electricity, improved transportation, and agricultural value chain facilities,. </a:t>
            </a:r>
            <a:endParaRPr lang="en-NG" dirty="0"/>
          </a:p>
          <a:p>
            <a:pPr algn="just"/>
            <a:r>
              <a:rPr lang="en-US" dirty="0"/>
              <a:t>This is more important when considering the adjacent State opening up her adjoining communities to massive development, which invariably has turned Ogun State’s coastal areas into development pressure areas. In effort to have a sustainable development and environment, Ogun State’s coastal areas should begin to receive attention if it is not going to become endangered, even, when it has the capacity to host the deepest seaport in Nigeria.</a:t>
            </a:r>
            <a:endParaRPr lang="en-NG" dirty="0"/>
          </a:p>
          <a:p>
            <a:endParaRPr lang="en-NG" dirty="0"/>
          </a:p>
        </p:txBody>
      </p:sp>
    </p:spTree>
    <p:extLst>
      <p:ext uri="{BB962C8B-B14F-4D97-AF65-F5344CB8AC3E}">
        <p14:creationId xmlns:p14="http://schemas.microsoft.com/office/powerpoint/2010/main" val="1878223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2D59B6-9006-445B-9264-0C147CDFDCA6}"/>
              </a:ext>
            </a:extLst>
          </p:cNvPr>
          <p:cNvSpPr>
            <a:spLocks noGrp="1"/>
          </p:cNvSpPr>
          <p:nvPr>
            <p:ph idx="1"/>
          </p:nvPr>
        </p:nvSpPr>
        <p:spPr/>
        <p:txBody>
          <a:bodyPr/>
          <a:lstStyle/>
          <a:p>
            <a:pPr algn="just"/>
            <a:endParaRPr lang="en-NG" dirty="0"/>
          </a:p>
          <a:p>
            <a:pPr marL="0" indent="0" algn="ctr">
              <a:buNone/>
            </a:pPr>
            <a:r>
              <a:rPr lang="en-US" sz="5400" dirty="0"/>
              <a:t>Thank you all.</a:t>
            </a:r>
            <a:endParaRPr lang="en-NG" sz="5400" dirty="0"/>
          </a:p>
        </p:txBody>
      </p:sp>
    </p:spTree>
    <p:extLst>
      <p:ext uri="{BB962C8B-B14F-4D97-AF65-F5344CB8AC3E}">
        <p14:creationId xmlns:p14="http://schemas.microsoft.com/office/powerpoint/2010/main" val="23880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84754"/>
            <a:ext cx="121856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
          <p:cNvSpPr>
            <a:spLocks noChangeArrowheads="1"/>
          </p:cNvSpPr>
          <p:nvPr/>
        </p:nvSpPr>
        <p:spPr bwMode="auto">
          <a:xfrm>
            <a:off x="840149" y="117539"/>
            <a:ext cx="7832796" cy="63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221" tIns="38611" rIns="77221" bIns="38611">
            <a:spAutoFit/>
          </a:bodyPr>
          <a:lstStyle>
            <a:lvl1pPr marL="263525" indent="-2635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250"/>
              </a:spcBef>
            </a:pPr>
            <a:r>
              <a:rPr lang="en-US" sz="3600" b="1" dirty="0">
                <a:solidFill>
                  <a:schemeClr val="bg1"/>
                </a:solidFill>
                <a:effectLst>
                  <a:outerShdw blurRad="38100" dist="38100" dir="2700000" algn="tl">
                    <a:srgbClr val="000000">
                      <a:alpha val="43137"/>
                    </a:srgbClr>
                  </a:outerShdw>
                </a:effectLst>
                <a:latin typeface="Cambria" pitchFamily="18" charset="0"/>
                <a:cs typeface="Calibri" panose="020F0502020204030204" pitchFamily="34" charset="0"/>
              </a:rPr>
              <a:t>1.0 INTRODUCTION CONTD…</a:t>
            </a:r>
          </a:p>
        </p:txBody>
      </p:sp>
      <p:sp>
        <p:nvSpPr>
          <p:cNvPr id="5" name="Title 2"/>
          <p:cNvSpPr>
            <a:spLocks noGrp="1"/>
          </p:cNvSpPr>
          <p:nvPr>
            <p:ph type="title"/>
          </p:nvPr>
        </p:nvSpPr>
        <p:spPr>
          <a:xfrm>
            <a:off x="942109" y="1883780"/>
            <a:ext cx="9993086" cy="4665066"/>
          </a:xfrm>
        </p:spPr>
        <p:txBody>
          <a:bodyPr>
            <a:normAutofit fontScale="90000"/>
          </a:bodyPr>
          <a:lstStyle/>
          <a:p>
            <a:br>
              <a:rPr lang="en-NG" sz="3100" dirty="0"/>
            </a:br>
            <a:r>
              <a:rPr lang="en-NG" sz="3100" dirty="0"/>
              <a:t>Ogun waterside has an area of </a:t>
            </a:r>
            <a:r>
              <a:rPr lang="en-NG" sz="3100" b="1" dirty="0"/>
              <a:t>1,000 km</a:t>
            </a:r>
            <a:r>
              <a:rPr lang="en-NG" sz="3100" b="1" baseline="30000" dirty="0"/>
              <a:t>2</a:t>
            </a:r>
            <a:r>
              <a:rPr lang="en-NG" sz="3100" dirty="0"/>
              <a:t> and an estimated population of </a:t>
            </a:r>
            <a:r>
              <a:rPr lang="en-NG" sz="3100" b="1" dirty="0"/>
              <a:t>103,200</a:t>
            </a:r>
            <a:r>
              <a:rPr lang="en-NG" sz="3100" dirty="0"/>
              <a:t> as in </a:t>
            </a:r>
            <a:r>
              <a:rPr lang="en-NG" sz="3100" b="1" dirty="0"/>
              <a:t>2016</a:t>
            </a:r>
            <a:r>
              <a:rPr lang="en-NG" sz="3100" dirty="0"/>
              <a:t> resulting in a population density of </a:t>
            </a:r>
            <a:r>
              <a:rPr lang="en-NG" sz="3100" b="1" dirty="0"/>
              <a:t>103.2/km</a:t>
            </a:r>
            <a:r>
              <a:rPr lang="en-NG" sz="3100" b="1" baseline="30000" dirty="0"/>
              <a:t>2</a:t>
            </a:r>
            <a:r>
              <a:rPr lang="en-NG" sz="3100" dirty="0"/>
              <a:t>. </a:t>
            </a:r>
            <a:br>
              <a:rPr lang="en-GB" sz="3100" dirty="0"/>
            </a:br>
            <a:br>
              <a:rPr lang="en-GB" sz="3100" dirty="0"/>
            </a:br>
            <a:r>
              <a:rPr lang="en-NG" sz="3100" dirty="0"/>
              <a:t>The population growth rate is </a:t>
            </a:r>
            <a:r>
              <a:rPr lang="en-NG" sz="3100" b="1" dirty="0"/>
              <a:t>+3.35%</a:t>
            </a:r>
            <a:r>
              <a:rPr lang="en-NG" sz="3100" dirty="0"/>
              <a:t> per year. </a:t>
            </a:r>
            <a:br>
              <a:rPr lang="en-GB" sz="3100" dirty="0"/>
            </a:br>
            <a:br>
              <a:rPr lang="en-GB" sz="3100" dirty="0"/>
            </a:br>
            <a:r>
              <a:rPr lang="en-NG" sz="3100" dirty="0"/>
              <a:t>It is bordered by Ijebu East </a:t>
            </a:r>
            <a:r>
              <a:rPr lang="en-GB" sz="3100" dirty="0"/>
              <a:t>l</a:t>
            </a:r>
            <a:r>
              <a:rPr lang="en-NG" sz="3100" dirty="0" err="1"/>
              <a:t>ocal</a:t>
            </a:r>
            <a:r>
              <a:rPr lang="en-NG" sz="3100" dirty="0"/>
              <a:t> government to the Northwest, </a:t>
            </a:r>
            <a:r>
              <a:rPr lang="en-NG" sz="3100" dirty="0" err="1"/>
              <a:t>Odigbo</a:t>
            </a:r>
            <a:r>
              <a:rPr lang="en-NG" sz="3100" dirty="0"/>
              <a:t>, </a:t>
            </a:r>
            <a:r>
              <a:rPr lang="en-NG" sz="3100" dirty="0" err="1"/>
              <a:t>Okitipupa</a:t>
            </a:r>
            <a:r>
              <a:rPr lang="en-NG" sz="3100" dirty="0"/>
              <a:t> and </a:t>
            </a:r>
            <a:r>
              <a:rPr lang="en-NG" sz="3100" dirty="0" err="1"/>
              <a:t>Ilaje</a:t>
            </a:r>
            <a:r>
              <a:rPr lang="en-NG" sz="3100" dirty="0"/>
              <a:t> local government areas of Ondo </a:t>
            </a:r>
            <a:r>
              <a:rPr lang="en-GB" sz="3100" dirty="0"/>
              <a:t>S</a:t>
            </a:r>
            <a:r>
              <a:rPr lang="en-NG" sz="3100" dirty="0" err="1"/>
              <a:t>tate</a:t>
            </a:r>
            <a:r>
              <a:rPr lang="en-NG" sz="3100" dirty="0"/>
              <a:t> to the Northeast, East and Southeast respectively, </a:t>
            </a:r>
            <a:r>
              <a:rPr lang="en-NG" sz="3100" dirty="0" err="1"/>
              <a:t>Epe</a:t>
            </a:r>
            <a:r>
              <a:rPr lang="en-NG" sz="3100" dirty="0"/>
              <a:t> local government of Lagos </a:t>
            </a:r>
            <a:r>
              <a:rPr lang="en-GB" sz="3100" dirty="0"/>
              <a:t>S</a:t>
            </a:r>
            <a:r>
              <a:rPr lang="en-NG" sz="3100" dirty="0" err="1"/>
              <a:t>tate</a:t>
            </a:r>
            <a:r>
              <a:rPr lang="en-NG" sz="3100" dirty="0"/>
              <a:t> to the West, and the Atlantic Ocean to the South.</a:t>
            </a:r>
            <a:br>
              <a:rPr lang="en-NG" sz="3100" dirty="0"/>
            </a:br>
            <a:br>
              <a:rPr lang="en-GB" sz="2200" dirty="0">
                <a:solidFill>
                  <a:srgbClr val="1A0D53"/>
                </a:solidFill>
                <a:latin typeface="Cambria" pitchFamily="18" charset="0"/>
                <a:ea typeface="Calibri" panose="020F0502020204030204" pitchFamily="34" charset="0"/>
                <a:cs typeface="Calibri" panose="020F0502020204030204" pitchFamily="34" charset="0"/>
              </a:rPr>
            </a:br>
            <a:br>
              <a:rPr lang="en-GB" sz="1800" dirty="0">
                <a:latin typeface="Arial Rounded MT Bold" panose="020F0704030504030204" pitchFamily="34" charset="0"/>
                <a:ea typeface="Calibri" panose="020F0502020204030204" pitchFamily="34" charset="0"/>
                <a:cs typeface="Calibri" panose="020F0502020204030204" pitchFamily="34" charset="0"/>
              </a:rPr>
            </a:br>
            <a:br>
              <a:rPr lang="en-GB" sz="1800" dirty="0">
                <a:latin typeface="Arial Rounded MT Bold" panose="020F0704030504030204" pitchFamily="34" charset="0"/>
              </a:rPr>
            </a:br>
            <a:endParaRPr lang="en-CA" sz="1800" dirty="0">
              <a:solidFill>
                <a:schemeClr val="tx1"/>
              </a:solidFill>
              <a:latin typeface="Comic Sans MS" pitchFamily="66" charset="0"/>
            </a:endParaRPr>
          </a:p>
        </p:txBody>
      </p:sp>
    </p:spTree>
    <p:extLst>
      <p:ext uri="{BB962C8B-B14F-4D97-AF65-F5344CB8AC3E}">
        <p14:creationId xmlns:p14="http://schemas.microsoft.com/office/powerpoint/2010/main" val="332191557"/>
      </p:ext>
    </p:extLst>
  </p:cSld>
  <p:clrMapOvr>
    <a:masterClrMapping/>
  </p:clrMapOvr>
  <p:transition>
    <p:spli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85650" cy="66865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Rectangle 1"/>
          <p:cNvSpPr>
            <a:spLocks noChangeArrowheads="1"/>
          </p:cNvSpPr>
          <p:nvPr/>
        </p:nvSpPr>
        <p:spPr bwMode="auto">
          <a:xfrm>
            <a:off x="942109" y="309916"/>
            <a:ext cx="7832796" cy="63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221" tIns="38611" rIns="77221" bIns="38611">
            <a:spAutoFit/>
          </a:bodyPr>
          <a:lstStyle>
            <a:lvl1pPr marL="263525" indent="-2635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250"/>
              </a:spcBef>
            </a:pPr>
            <a:r>
              <a:rPr lang="en-US" sz="3600" b="1" dirty="0">
                <a:solidFill>
                  <a:schemeClr val="bg1"/>
                </a:solidFill>
              </a:rPr>
              <a:t>2.0 SURGES</a:t>
            </a:r>
            <a:endParaRPr lang="en-US" sz="3600" b="1" dirty="0">
              <a:solidFill>
                <a:schemeClr val="bg1"/>
              </a:solidFill>
              <a:effectLst>
                <a:outerShdw blurRad="38100" dist="38100" dir="2700000" algn="tl">
                  <a:srgbClr val="000000">
                    <a:alpha val="43137"/>
                  </a:srgbClr>
                </a:outerShdw>
              </a:effectLst>
              <a:latin typeface="Cambria" pitchFamily="18" charset="0"/>
              <a:cs typeface="Calibri" panose="020F0502020204030204" pitchFamily="34" charset="0"/>
            </a:endParaRPr>
          </a:p>
        </p:txBody>
      </p:sp>
      <p:sp>
        <p:nvSpPr>
          <p:cNvPr id="5" name="Title 2"/>
          <p:cNvSpPr>
            <a:spLocks noGrp="1"/>
          </p:cNvSpPr>
          <p:nvPr>
            <p:ph type="title"/>
          </p:nvPr>
        </p:nvSpPr>
        <p:spPr>
          <a:xfrm>
            <a:off x="247650" y="1251806"/>
            <a:ext cx="11620499" cy="5744660"/>
          </a:xfrm>
        </p:spPr>
        <p:txBody>
          <a:bodyPr>
            <a:normAutofit fontScale="90000"/>
          </a:bodyPr>
          <a:lstStyle/>
          <a:p>
            <a:br>
              <a:rPr lang="en-US" sz="2700" dirty="0"/>
            </a:br>
            <a:br>
              <a:rPr lang="en-US" sz="2700" dirty="0"/>
            </a:br>
            <a:br>
              <a:rPr lang="en-US" sz="2700" dirty="0"/>
            </a:br>
            <a:r>
              <a:rPr lang="en-US" sz="2700" dirty="0"/>
              <a:t>Ocean storm surge is a natural phenomenon causing coastal changes and destabilizing socio-economic activities along the low-lying Nigerian coastal zone.</a:t>
            </a:r>
            <a:br>
              <a:rPr lang="en-US" sz="2700" dirty="0"/>
            </a:br>
            <a:br>
              <a:rPr lang="en-US" sz="2700" dirty="0"/>
            </a:br>
            <a:r>
              <a:rPr lang="en-US" sz="2700" dirty="0"/>
              <a:t> Storm surges occur periodically along the Ogun State’s coastline. </a:t>
            </a:r>
            <a:br>
              <a:rPr lang="en-US" sz="2700" dirty="0"/>
            </a:br>
            <a:br>
              <a:rPr lang="en-US" sz="2700" dirty="0"/>
            </a:br>
            <a:r>
              <a:rPr lang="en-US" sz="2700" dirty="0"/>
              <a:t>The months of April and August are associated with the development of cyclonic systems far out in the South Atlantic Ocean. </a:t>
            </a:r>
            <a:br>
              <a:rPr lang="en-US" sz="2700" dirty="0"/>
            </a:br>
            <a:br>
              <a:rPr lang="en-US" sz="2700" dirty="0"/>
            </a:br>
            <a:r>
              <a:rPr lang="en-US" sz="2700" dirty="0"/>
              <a:t>These pressure systems usually generate large swells at sea.</a:t>
            </a:r>
            <a:br>
              <a:rPr lang="en-US" sz="2700" dirty="0"/>
            </a:br>
            <a:br>
              <a:rPr lang="en-NG" sz="2700" dirty="0"/>
            </a:br>
            <a:r>
              <a:rPr lang="en-US" sz="2700" dirty="0"/>
              <a:t>These swells are associated with rough seas and high waves in the form of surges.</a:t>
            </a:r>
            <a:br>
              <a:rPr lang="en-US" sz="2700" dirty="0"/>
            </a:br>
            <a:br>
              <a:rPr lang="en-US" sz="2700" dirty="0"/>
            </a:br>
            <a:r>
              <a:rPr lang="en-US" sz="2700" dirty="0"/>
              <a:t> On reaching the shoreline, the waves produced by the storms break with high ferocity on the beach.</a:t>
            </a:r>
            <a:br>
              <a:rPr lang="en-NG" sz="2700" dirty="0"/>
            </a:br>
            <a:r>
              <a:rPr lang="en-US" sz="2700" dirty="0"/>
              <a:t> </a:t>
            </a:r>
            <a:br>
              <a:rPr lang="en-NG" sz="2700" dirty="0"/>
            </a:br>
            <a:br>
              <a:rPr lang="en-GB" sz="2700" dirty="0">
                <a:solidFill>
                  <a:srgbClr val="1A0D53"/>
                </a:solidFill>
                <a:latin typeface="Cambria" pitchFamily="18" charset="0"/>
                <a:ea typeface="Calibri" panose="020F0502020204030204" pitchFamily="34" charset="0"/>
                <a:cs typeface="Calibri" panose="020F0502020204030204" pitchFamily="34" charset="0"/>
              </a:rPr>
            </a:br>
            <a:br>
              <a:rPr lang="en-GB" sz="2700" dirty="0">
                <a:latin typeface="Arial Rounded MT Bold" panose="020F0704030504030204" pitchFamily="34" charset="0"/>
                <a:ea typeface="Calibri" panose="020F0502020204030204" pitchFamily="34" charset="0"/>
                <a:cs typeface="Calibri" panose="020F0502020204030204" pitchFamily="34" charset="0"/>
              </a:rPr>
            </a:br>
            <a:br>
              <a:rPr lang="en-GB" sz="1800" dirty="0">
                <a:latin typeface="Arial Rounded MT Bold" panose="020F0704030504030204" pitchFamily="34" charset="0"/>
              </a:rPr>
            </a:br>
            <a:endParaRPr lang="en-CA" sz="1800" dirty="0">
              <a:solidFill>
                <a:schemeClr val="tx1"/>
              </a:solidFill>
              <a:latin typeface="Comic Sans MS" pitchFamily="66" charset="0"/>
            </a:endParaRPr>
          </a:p>
        </p:txBody>
      </p:sp>
    </p:spTree>
    <p:extLst>
      <p:ext uri="{BB962C8B-B14F-4D97-AF65-F5344CB8AC3E}">
        <p14:creationId xmlns:p14="http://schemas.microsoft.com/office/powerpoint/2010/main" val="1638752784"/>
      </p:ext>
    </p:extLst>
  </p:cSld>
  <p:clrMapOvr>
    <a:masterClrMapping/>
  </p:clrMapOvr>
  <p:transition>
    <p:split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2BB4-510F-4DA1-80E4-FA6CF41D80D5}"/>
              </a:ext>
            </a:extLst>
          </p:cNvPr>
          <p:cNvSpPr>
            <a:spLocks noGrp="1"/>
          </p:cNvSpPr>
          <p:nvPr>
            <p:ph type="title"/>
          </p:nvPr>
        </p:nvSpPr>
        <p:spPr>
          <a:xfrm>
            <a:off x="838200" y="365125"/>
            <a:ext cx="10515600" cy="1325563"/>
          </a:xfrm>
        </p:spPr>
        <p:txBody>
          <a:bodyPr/>
          <a:lstStyle/>
          <a:p>
            <a:r>
              <a:rPr lang="en-US" b="1" dirty="0"/>
              <a:t>3.0 SEA-LEVEL RISE.</a:t>
            </a:r>
            <a:br>
              <a:rPr lang="en-NG" dirty="0"/>
            </a:br>
            <a:endParaRPr lang="en-NG" dirty="0"/>
          </a:p>
        </p:txBody>
      </p:sp>
      <p:sp>
        <p:nvSpPr>
          <p:cNvPr id="3" name="Content Placeholder 2">
            <a:extLst>
              <a:ext uri="{FF2B5EF4-FFF2-40B4-BE49-F238E27FC236}">
                <a16:creationId xmlns:a16="http://schemas.microsoft.com/office/drawing/2014/main" id="{2C31B4BB-A146-46D2-B2E8-EB449E75B8C8}"/>
              </a:ext>
            </a:extLst>
          </p:cNvPr>
          <p:cNvSpPr>
            <a:spLocks noGrp="1"/>
          </p:cNvSpPr>
          <p:nvPr>
            <p:ph idx="1"/>
          </p:nvPr>
        </p:nvSpPr>
        <p:spPr>
          <a:xfrm>
            <a:off x="838200" y="1181100"/>
            <a:ext cx="10725150" cy="5067300"/>
          </a:xfrm>
        </p:spPr>
        <p:txBody>
          <a:bodyPr>
            <a:normAutofit lnSpcReduction="10000"/>
          </a:bodyPr>
          <a:lstStyle/>
          <a:p>
            <a:r>
              <a:rPr lang="en-US" sz="3600" dirty="0"/>
              <a:t>Probably the main consequence of an increase in global temperatures is an accelerated sea level rise (SLR). </a:t>
            </a:r>
          </a:p>
          <a:p>
            <a:pPr marL="0" indent="0">
              <a:buNone/>
            </a:pPr>
            <a:endParaRPr lang="en-NG" sz="3600" dirty="0"/>
          </a:p>
          <a:p>
            <a:r>
              <a:rPr lang="en-US" sz="3600" dirty="0"/>
              <a:t>Nigerian coastal zone is broken into barrier lagoon coast, </a:t>
            </a:r>
            <a:r>
              <a:rPr lang="en-US" sz="3600" dirty="0" err="1"/>
              <a:t>Mahin</a:t>
            </a:r>
            <a:r>
              <a:rPr lang="en-US" sz="3600" dirty="0"/>
              <a:t> mud coast, Niger Delta, and Strand coastline. </a:t>
            </a:r>
          </a:p>
          <a:p>
            <a:endParaRPr lang="en-US" sz="3600" dirty="0"/>
          </a:p>
          <a:p>
            <a:r>
              <a:rPr lang="en-US" sz="3600" dirty="0"/>
              <a:t>Ogun State’s coastline is on barrier lagoon coast and comprises of sediments deposited mainly by </a:t>
            </a:r>
            <a:r>
              <a:rPr lang="en-US" sz="3600" dirty="0" err="1"/>
              <a:t>Yewa</a:t>
            </a:r>
            <a:r>
              <a:rPr lang="en-US" sz="3600" dirty="0"/>
              <a:t>, Ogun, Osun, </a:t>
            </a:r>
            <a:r>
              <a:rPr lang="en-US" sz="3600" dirty="0" err="1"/>
              <a:t>Shasha</a:t>
            </a:r>
            <a:r>
              <a:rPr lang="en-US" sz="3600" dirty="0"/>
              <a:t> and Oni Rivers.</a:t>
            </a:r>
          </a:p>
          <a:p>
            <a:endParaRPr lang="en-NG" sz="3600" dirty="0"/>
          </a:p>
          <a:p>
            <a:endParaRPr lang="en-NG" dirty="0"/>
          </a:p>
        </p:txBody>
      </p:sp>
    </p:spTree>
    <p:extLst>
      <p:ext uri="{BB962C8B-B14F-4D97-AF65-F5344CB8AC3E}">
        <p14:creationId xmlns:p14="http://schemas.microsoft.com/office/powerpoint/2010/main" val="216990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2BB4-510F-4DA1-80E4-FA6CF41D80D5}"/>
              </a:ext>
            </a:extLst>
          </p:cNvPr>
          <p:cNvSpPr>
            <a:spLocks noGrp="1"/>
          </p:cNvSpPr>
          <p:nvPr>
            <p:ph type="title"/>
          </p:nvPr>
        </p:nvSpPr>
        <p:spPr>
          <a:xfrm>
            <a:off x="838200" y="365125"/>
            <a:ext cx="10515600" cy="1158875"/>
          </a:xfrm>
        </p:spPr>
        <p:txBody>
          <a:bodyPr>
            <a:normAutofit fontScale="90000"/>
          </a:bodyPr>
          <a:lstStyle/>
          <a:p>
            <a:r>
              <a:rPr lang="en-US" b="1" dirty="0"/>
              <a:t>3.0 SEA-LEVEL RISE CONTD…</a:t>
            </a:r>
            <a:br>
              <a:rPr lang="en-NG" dirty="0"/>
            </a:br>
            <a:endParaRPr lang="en-NG" dirty="0"/>
          </a:p>
        </p:txBody>
      </p:sp>
      <p:sp>
        <p:nvSpPr>
          <p:cNvPr id="3" name="Content Placeholder 2">
            <a:extLst>
              <a:ext uri="{FF2B5EF4-FFF2-40B4-BE49-F238E27FC236}">
                <a16:creationId xmlns:a16="http://schemas.microsoft.com/office/drawing/2014/main" id="{2C31B4BB-A146-46D2-B2E8-EB449E75B8C8}"/>
              </a:ext>
            </a:extLst>
          </p:cNvPr>
          <p:cNvSpPr>
            <a:spLocks noGrp="1"/>
          </p:cNvSpPr>
          <p:nvPr>
            <p:ph idx="1"/>
          </p:nvPr>
        </p:nvSpPr>
        <p:spPr>
          <a:xfrm>
            <a:off x="838200" y="1181100"/>
            <a:ext cx="10858500" cy="5067300"/>
          </a:xfrm>
        </p:spPr>
        <p:txBody>
          <a:bodyPr>
            <a:normAutofit/>
          </a:bodyPr>
          <a:lstStyle/>
          <a:p>
            <a:r>
              <a:rPr lang="en-US" sz="3600" dirty="0"/>
              <a:t>If Lagos and Lekki barrier Lagoon systems harboring large real estate could lose well over 584 and </a:t>
            </a:r>
            <a:r>
              <a:rPr lang="en-US" sz="3600" b="1" dirty="0"/>
              <a:t>602square kilometers</a:t>
            </a:r>
            <a:r>
              <a:rPr lang="en-US" sz="3600" dirty="0"/>
              <a:t> of land from erosion and inundation </a:t>
            </a:r>
            <a:r>
              <a:rPr lang="en-US" sz="3600" b="1" dirty="0"/>
              <a:t>(</a:t>
            </a:r>
            <a:r>
              <a:rPr lang="en-US" sz="3600" b="1" dirty="0" err="1"/>
              <a:t>Awosika</a:t>
            </a:r>
            <a:r>
              <a:rPr lang="en-US" sz="3600" b="1" dirty="0"/>
              <a:t> et al, 1995,</a:t>
            </a:r>
            <a:r>
              <a:rPr lang="en-US" sz="3600" dirty="0"/>
              <a:t> such adverse impacts will affect crop farming, livestock rearing, hunting, and fishing, residential,  and future commercial and tourist facilities on Ogun State’s coastline that may be valued at well over </a:t>
            </a:r>
            <a:r>
              <a:rPr lang="en-US" sz="3600" b="1" dirty="0"/>
              <a:t>U.S.$12 billion.</a:t>
            </a:r>
            <a:endParaRPr lang="en-NG" sz="3600" dirty="0"/>
          </a:p>
          <a:p>
            <a:endParaRPr lang="en-NG" sz="3600" dirty="0"/>
          </a:p>
          <a:p>
            <a:endParaRPr lang="en-GB" dirty="0"/>
          </a:p>
          <a:p>
            <a:endParaRPr lang="en-NG" dirty="0"/>
          </a:p>
        </p:txBody>
      </p:sp>
    </p:spTree>
    <p:extLst>
      <p:ext uri="{BB962C8B-B14F-4D97-AF65-F5344CB8AC3E}">
        <p14:creationId xmlns:p14="http://schemas.microsoft.com/office/powerpoint/2010/main" val="1302363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9BD6-2278-4277-844F-2D274D5EA532}"/>
              </a:ext>
            </a:extLst>
          </p:cNvPr>
          <p:cNvSpPr>
            <a:spLocks noGrp="1"/>
          </p:cNvSpPr>
          <p:nvPr>
            <p:ph type="title"/>
          </p:nvPr>
        </p:nvSpPr>
        <p:spPr/>
        <p:txBody>
          <a:bodyPr/>
          <a:lstStyle/>
          <a:p>
            <a:r>
              <a:rPr lang="en-US" b="1" dirty="0"/>
              <a:t>4.0 LIVELIHOOD ACTIVITIES</a:t>
            </a:r>
            <a:endParaRPr lang="en-NG" dirty="0"/>
          </a:p>
        </p:txBody>
      </p:sp>
      <p:sp>
        <p:nvSpPr>
          <p:cNvPr id="3" name="Content Placeholder 2">
            <a:extLst>
              <a:ext uri="{FF2B5EF4-FFF2-40B4-BE49-F238E27FC236}">
                <a16:creationId xmlns:a16="http://schemas.microsoft.com/office/drawing/2014/main" id="{92A72B4E-B8E7-4427-BB8A-FBD5292AF2BD}"/>
              </a:ext>
            </a:extLst>
          </p:cNvPr>
          <p:cNvSpPr>
            <a:spLocks noGrp="1"/>
          </p:cNvSpPr>
          <p:nvPr>
            <p:ph idx="1"/>
          </p:nvPr>
        </p:nvSpPr>
        <p:spPr/>
        <p:txBody>
          <a:bodyPr>
            <a:normAutofit/>
          </a:bodyPr>
          <a:lstStyle/>
          <a:p>
            <a:endParaRPr lang="en-NG" sz="2400" dirty="0"/>
          </a:p>
          <a:p>
            <a:r>
              <a:rPr lang="en-US" dirty="0"/>
              <a:t>There are differences in livelihood activities carried out by males and females in the area. As observed in 2006 and 2011, the following summarizes many of the major types of activities carried out by males, females, and youth as reported in the various FGDs and IDIs:</a:t>
            </a:r>
            <a:endParaRPr lang="en-GB" sz="1800" dirty="0"/>
          </a:p>
          <a:p>
            <a:r>
              <a:rPr lang="en-US" sz="2800" b="1" dirty="0"/>
              <a:t>Men</a:t>
            </a:r>
            <a:r>
              <a:rPr lang="en-US" sz="2800" dirty="0"/>
              <a:t>- open sea fishing, handling heavy farming tasks such as land preparation, selling palm kernel, cutting timber, hunting, growing tree crops, harvesting palm fruit, and coconut, palm wine tapping;</a:t>
            </a:r>
            <a:endParaRPr lang="en-NG" sz="2800" dirty="0"/>
          </a:p>
          <a:p>
            <a:endParaRPr lang="en-NG" dirty="0"/>
          </a:p>
        </p:txBody>
      </p:sp>
    </p:spTree>
    <p:extLst>
      <p:ext uri="{BB962C8B-B14F-4D97-AF65-F5344CB8AC3E}">
        <p14:creationId xmlns:p14="http://schemas.microsoft.com/office/powerpoint/2010/main" val="935044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27DB6-A063-4F9B-909F-45DC9BE58288}"/>
              </a:ext>
            </a:extLst>
          </p:cNvPr>
          <p:cNvSpPr>
            <a:spLocks noGrp="1"/>
          </p:cNvSpPr>
          <p:nvPr>
            <p:ph type="title"/>
          </p:nvPr>
        </p:nvSpPr>
        <p:spPr/>
        <p:txBody>
          <a:bodyPr/>
          <a:lstStyle/>
          <a:p>
            <a:r>
              <a:rPr lang="en-US" b="1" dirty="0"/>
              <a:t>4.0 LIVELIHOOD ACTIVITIES CONTD…</a:t>
            </a:r>
            <a:endParaRPr lang="en-NG" dirty="0"/>
          </a:p>
        </p:txBody>
      </p:sp>
      <p:sp>
        <p:nvSpPr>
          <p:cNvPr id="3" name="Content Placeholder 2">
            <a:extLst>
              <a:ext uri="{FF2B5EF4-FFF2-40B4-BE49-F238E27FC236}">
                <a16:creationId xmlns:a16="http://schemas.microsoft.com/office/drawing/2014/main" id="{285D5976-C848-4B86-8670-34834EF82E7A}"/>
              </a:ext>
            </a:extLst>
          </p:cNvPr>
          <p:cNvSpPr>
            <a:spLocks noGrp="1"/>
          </p:cNvSpPr>
          <p:nvPr>
            <p:ph idx="1"/>
          </p:nvPr>
        </p:nvSpPr>
        <p:spPr/>
        <p:txBody>
          <a:bodyPr/>
          <a:lstStyle/>
          <a:p>
            <a:pPr lvl="0"/>
            <a:r>
              <a:rPr lang="en-US" sz="3200" b="1" dirty="0"/>
              <a:t>Women</a:t>
            </a:r>
            <a:r>
              <a:rPr lang="en-US" sz="3200" dirty="0"/>
              <a:t> – assisting in farming tasks such as planting and weeding, growing vegetables and tending household gardens, ‘bush-fishing’, processing and selling fish, crafts, processing palm oil and </a:t>
            </a:r>
            <a:r>
              <a:rPr lang="en-US" sz="3200" dirty="0" err="1"/>
              <a:t>Garri</a:t>
            </a:r>
            <a:r>
              <a:rPr lang="en-US" sz="3200" dirty="0"/>
              <a:t>, gathering and selling firewood and other non-timber forest products (NTFPs); and</a:t>
            </a:r>
          </a:p>
          <a:p>
            <a:pPr marL="0" lvl="0" indent="0">
              <a:buNone/>
            </a:pPr>
            <a:endParaRPr lang="en-NG" sz="3200" dirty="0"/>
          </a:p>
          <a:p>
            <a:pPr lvl="0"/>
            <a:r>
              <a:rPr lang="en-US" sz="3200" b="1" dirty="0"/>
              <a:t>Youth:</a:t>
            </a:r>
            <a:r>
              <a:rPr lang="en-US" sz="3200" dirty="0"/>
              <a:t> fishing with men, trading in general goods, farming, carpentry, welder, bricklaying, transporting.</a:t>
            </a:r>
            <a:endParaRPr lang="en-NG" sz="3200" dirty="0"/>
          </a:p>
          <a:p>
            <a:endParaRPr lang="en-NG" dirty="0"/>
          </a:p>
        </p:txBody>
      </p:sp>
    </p:spTree>
    <p:extLst>
      <p:ext uri="{BB962C8B-B14F-4D97-AF65-F5344CB8AC3E}">
        <p14:creationId xmlns:p14="http://schemas.microsoft.com/office/powerpoint/2010/main" val="4185317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3584</TotalTime>
  <Words>1772</Words>
  <Application>Microsoft Office PowerPoint</Application>
  <PresentationFormat>Widescreen</PresentationFormat>
  <Paragraphs>957</Paragraphs>
  <Slides>35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Algerian</vt:lpstr>
      <vt:lpstr>Arial</vt:lpstr>
      <vt:lpstr>Arial Rounded MT Bold</vt:lpstr>
      <vt:lpstr>Berylium</vt:lpstr>
      <vt:lpstr>Calibri</vt:lpstr>
      <vt:lpstr>Calibri Light</vt:lpstr>
      <vt:lpstr>Cambria</vt:lpstr>
      <vt:lpstr>Comic Sans MS</vt:lpstr>
      <vt:lpstr>Symbol</vt:lpstr>
      <vt:lpstr>Office Theme</vt:lpstr>
      <vt:lpstr>PowerPoint Presentation</vt:lpstr>
      <vt:lpstr>Ogun State is bounded on the west by the Republic of Benin, to the south by Lagos State and a 20kilometre stretch of the Atlantic Ocean, to the east by Ondo and Osun States, and to the north by Oyo State.   The extent of the State in the north-south direction at its longest is about 165kilometres, while its width at its widest is about 205kilometres.    </vt:lpstr>
      <vt:lpstr>Relief The topography of the State is characterized by highlands to the North and sloping downwards to the South.   The highest region is in the North-West and rises to just over 243.9m above sea level.   The lowest level is to the South terminating in a long chain of lagoons.   The only window to the Atlantic Ocean is to the South East of the State in Ogun Waterside Local Government.    </vt:lpstr>
      <vt:lpstr> Ogun waterside has an area of 1,000 km2 and an estimated population of 103,200 as in 2016 resulting in a population density of 103.2/km2.   The population growth rate is +3.35% per year.   It is bordered by Ijebu East local government to the Northwest, Odigbo, Okitipupa and Ilaje local government areas of Ondo State to the Northeast, East and Southeast respectively, Epe local government of Lagos State to the West, and the Atlantic Ocean to the South.    </vt:lpstr>
      <vt:lpstr>   Ocean storm surge is a natural phenomenon causing coastal changes and destabilizing socio-economic activities along the low-lying Nigerian coastal zone.   Storm surges occur periodically along the Ogun State’s coastline.   The months of April and August are associated with the development of cyclonic systems far out in the South Atlantic Ocean.   These pressure systems usually generate large swells at sea.  These swells are associated with rough seas and high waves in the form of surges.   On reaching the shoreline, the waves produced by the storms break with high ferocity on the beach.      </vt:lpstr>
      <vt:lpstr>3.0 SEA-LEVEL RISE. </vt:lpstr>
      <vt:lpstr>3.0 SEA-LEVEL RISE CONTD… </vt:lpstr>
      <vt:lpstr>4.0 LIVELIHOOD ACTIVITIES</vt:lpstr>
      <vt:lpstr>4.0 LIVELIHOOD ACTIVITIES CONTD…</vt:lpstr>
      <vt:lpstr>PowerPoint Presentation</vt:lpstr>
      <vt:lpstr>5.0  COASTAL FLOODING CONTD..</vt:lpstr>
      <vt:lpstr>PowerPoint Presentation</vt:lpstr>
      <vt:lpstr>6.1 ISHERI FLOODING</vt:lpstr>
      <vt:lpstr>PowerPoint Presentation</vt:lpstr>
      <vt:lpstr>PowerPoint Presentation</vt:lpstr>
      <vt:lpstr> 6.2 SUBMERGED CLASSROOMS AT OGD COMPREHENSIVE HIGH SCHOOL, MAKUN-OMI</vt:lpstr>
      <vt:lpstr>6.3 EBUTE-ONI</vt:lpstr>
      <vt:lpstr>6.4 WATER HYACINTH INVASION OF OGUN RIVER AT KARA </vt:lpstr>
      <vt:lpstr>PowerPoint Presentation</vt:lpstr>
      <vt:lpstr>6.4.2 IMOBI RIVER THAT LINK EPE RIVER</vt:lpstr>
      <vt:lpstr>6.4.3 EBUTE-IMOBI WATER HYANCINTH INVASION</vt:lpstr>
      <vt:lpstr>6.4.3 EBUTE-IMOBI WATER HYACINTH INVASION CONTD…</vt:lpstr>
      <vt:lpstr>6.5 MAKUN –OMI WATER HYACINTH INVASION</vt:lpstr>
      <vt:lpstr>6.6 IWOPIN WATER HYACINTH INVASION</vt:lpstr>
      <vt:lpstr>PowerPoint Presentation</vt:lpstr>
      <vt:lpstr>8.0 VULNERABLE GROUPS.</vt:lpstr>
      <vt:lpstr>8.0 VULNERABLE GROUPS CONTD..</vt:lpstr>
      <vt:lpstr>PowerPoint Presentation</vt:lpstr>
      <vt:lpstr>PowerPoint Presentation</vt:lpstr>
      <vt:lpstr>PowerPoint Presentation</vt:lpstr>
      <vt:lpstr>PowerPoint Presentation</vt:lpstr>
      <vt:lpstr>PowerPoint Presentation</vt:lpstr>
      <vt:lpstr>PowerPoint Presentation</vt:lpstr>
      <vt:lpstr>15.0 CONCLUSION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Bankole</dc:creator>
  <cp:lastModifiedBy> </cp:lastModifiedBy>
  <cp:revision>232</cp:revision>
  <dcterms:created xsi:type="dcterms:W3CDTF">2017-05-12T20:52:03Z</dcterms:created>
  <dcterms:modified xsi:type="dcterms:W3CDTF">2022-07-20T18:44:17Z</dcterms:modified>
</cp:coreProperties>
</file>